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9"/>
  </p:notesMasterIdLst>
  <p:sldIdLst>
    <p:sldId id="256" r:id="rId2"/>
    <p:sldId id="257" r:id="rId3"/>
    <p:sldId id="258" r:id="rId4"/>
    <p:sldId id="275" r:id="rId5"/>
    <p:sldId id="260" r:id="rId6"/>
    <p:sldId id="261" r:id="rId7"/>
    <p:sldId id="262" r:id="rId8"/>
    <p:sldId id="263" r:id="rId9"/>
    <p:sldId id="264" r:id="rId10"/>
    <p:sldId id="271" r:id="rId11"/>
    <p:sldId id="268" r:id="rId12"/>
    <p:sldId id="265" r:id="rId13"/>
    <p:sldId id="266" r:id="rId14"/>
    <p:sldId id="273" r:id="rId15"/>
    <p:sldId id="267" r:id="rId16"/>
    <p:sldId id="269" r:id="rId17"/>
    <p:sldId id="274"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4" autoAdjust="0"/>
    <p:restoredTop sz="89655" autoAdjust="0"/>
  </p:normalViewPr>
  <p:slideViewPr>
    <p:cSldViewPr>
      <p:cViewPr varScale="1">
        <p:scale>
          <a:sx n="100" d="100"/>
          <a:sy n="100" d="100"/>
        </p:scale>
        <p:origin x="-184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08ABFE-CEDB-4352-AC1A-700E9EB825E0}" type="datetimeFigureOut">
              <a:rPr lang="el-GR" smtClean="0"/>
              <a:pPr/>
              <a:t>2/2/2017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66871A-076C-46B8-A6B6-25453E288265}" type="slidenum">
              <a:rPr lang="el-GR" smtClean="0"/>
              <a:pPr/>
              <a:t>‹#›</a:t>
            </a:fld>
            <a:endParaRPr lang="el-GR"/>
          </a:p>
        </p:txBody>
      </p:sp>
    </p:spTree>
    <p:extLst>
      <p:ext uri="{BB962C8B-B14F-4D97-AF65-F5344CB8AC3E}">
        <p14:creationId xmlns:p14="http://schemas.microsoft.com/office/powerpoint/2010/main" xmlns="" val="137449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2766871A-076C-46B8-A6B6-25453E288265}" type="slidenum">
              <a:rPr lang="el-GR" smtClean="0"/>
              <a:pPr/>
              <a:t>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766871A-076C-46B8-A6B6-25453E288265}" type="slidenum">
              <a:rPr lang="el-GR" smtClean="0"/>
              <a:pPr/>
              <a:t>11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946C297B-7E5F-4514-8E1A-BCEE4DB565BC}" type="datetimeFigureOut">
              <a:rPr lang="el-GR" smtClean="0"/>
              <a:pPr/>
              <a:t>2/2/2017</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4E741CDB-0929-448B-A18C-2BEA54C37BD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46C297B-7E5F-4514-8E1A-BCEE4DB565BC}" type="datetimeFigureOut">
              <a:rPr lang="el-GR" smtClean="0"/>
              <a:pPr/>
              <a:t>2/2/2017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E741CDB-0929-448B-A18C-2BEA54C37BD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46C297B-7E5F-4514-8E1A-BCEE4DB565BC}" type="datetimeFigureOut">
              <a:rPr lang="el-GR" smtClean="0"/>
              <a:pPr/>
              <a:t>2/2/2017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E741CDB-0929-448B-A18C-2BEA54C37BD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946C297B-7E5F-4514-8E1A-BCEE4DB565BC}" type="datetimeFigureOut">
              <a:rPr lang="el-GR" smtClean="0"/>
              <a:pPr/>
              <a:t>2/2/2017</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4E741CDB-0929-448B-A18C-2BEA54C37BD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946C297B-7E5F-4514-8E1A-BCEE4DB565BC}" type="datetimeFigureOut">
              <a:rPr lang="el-GR" smtClean="0"/>
              <a:pPr/>
              <a:t>2/2/2017</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4E741CDB-0929-448B-A18C-2BEA54C37BD1}"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946C297B-7E5F-4514-8E1A-BCEE4DB565BC}" type="datetimeFigureOut">
              <a:rPr lang="el-GR" smtClean="0"/>
              <a:pPr/>
              <a:t>2/2/2017</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4E741CDB-0929-448B-A18C-2BEA54C37BD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946C297B-7E5F-4514-8E1A-BCEE4DB565BC}" type="datetimeFigureOut">
              <a:rPr lang="el-GR" smtClean="0"/>
              <a:pPr/>
              <a:t>2/2/2017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4E741CDB-0929-448B-A18C-2BEA54C37BD1}"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946C297B-7E5F-4514-8E1A-BCEE4DB565BC}" type="datetimeFigureOut">
              <a:rPr lang="el-GR" smtClean="0"/>
              <a:pPr/>
              <a:t>2/2/2017</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E741CDB-0929-448B-A18C-2BEA54C37BD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946C297B-7E5F-4514-8E1A-BCEE4DB565BC}" type="datetimeFigureOut">
              <a:rPr lang="el-GR" smtClean="0"/>
              <a:pPr/>
              <a:t>2/2/2017</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E741CDB-0929-448B-A18C-2BEA54C37BD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946C297B-7E5F-4514-8E1A-BCEE4DB565BC}" type="datetimeFigureOut">
              <a:rPr lang="el-GR" smtClean="0"/>
              <a:pPr/>
              <a:t>2/2/2017</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E741CDB-0929-448B-A18C-2BEA54C37BD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946C297B-7E5F-4514-8E1A-BCEE4DB565BC}" type="datetimeFigureOut">
              <a:rPr lang="el-GR" smtClean="0"/>
              <a:pPr/>
              <a:t>2/2/2017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4E741CDB-0929-448B-A18C-2BEA54C37BD1}"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46C297B-7E5F-4514-8E1A-BCEE4DB565BC}" type="datetimeFigureOut">
              <a:rPr lang="el-GR" smtClean="0"/>
              <a:pPr/>
              <a:t>2/2/2017</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E741CDB-0929-448B-A18C-2BEA54C37BD1}"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57200" y="3714752"/>
            <a:ext cx="8329642" cy="2000264"/>
          </a:xfrm>
        </p:spPr>
        <p:txBody>
          <a:bodyPr>
            <a:normAutofit/>
          </a:bodyPr>
          <a:lstStyle/>
          <a:p>
            <a:pPr algn="ctr"/>
            <a:r>
              <a:rPr lang="el-GR" b="1" dirty="0" smtClean="0"/>
              <a:t> Δρ. Βλαδίμηρος Χριστοδούλου</a:t>
            </a:r>
          </a:p>
          <a:p>
            <a:pPr algn="ctr"/>
            <a:r>
              <a:rPr lang="el-GR" sz="2000" b="1" dirty="0" smtClean="0"/>
              <a:t>Διευθυντής</a:t>
            </a:r>
          </a:p>
          <a:p>
            <a:pPr algn="ctr"/>
            <a:r>
              <a:rPr lang="el-GR" sz="2000" b="1" i="1" dirty="0" smtClean="0"/>
              <a:t>Ινστιτούτου Επιστήμης Ζωικής Παραγωγής Γιαννιτσών</a:t>
            </a:r>
          </a:p>
          <a:p>
            <a:pPr algn="ctr"/>
            <a:r>
              <a:rPr lang="el-GR" sz="2200" b="1" i="1" dirty="0" smtClean="0"/>
              <a:t>Ελληνικός Γεωργικός Οργανισμός (ΕΛΓΟ) – ΔΗΜΗΤΡΑ</a:t>
            </a:r>
            <a:endParaRPr lang="el-GR" sz="2200" dirty="0"/>
          </a:p>
        </p:txBody>
      </p:sp>
      <p:pic>
        <p:nvPicPr>
          <p:cNvPr id="5" name="Picture 92" descr="DEMETER LOGO GR"/>
          <p:cNvPicPr>
            <a:picLocks noChangeAspect="1" noChangeArrowheads="1"/>
          </p:cNvPicPr>
          <p:nvPr/>
        </p:nvPicPr>
        <p:blipFill>
          <a:blip r:embed="rId2"/>
          <a:srcRect/>
          <a:stretch>
            <a:fillRect/>
          </a:stretch>
        </p:blipFill>
        <p:spPr bwMode="auto">
          <a:xfrm>
            <a:off x="714348" y="285728"/>
            <a:ext cx="7572428" cy="1143008"/>
          </a:xfrm>
          <a:prstGeom prst="rect">
            <a:avLst/>
          </a:prstGeom>
          <a:noFill/>
          <a:ln w="9525">
            <a:noFill/>
            <a:miter lim="800000"/>
            <a:headEnd/>
            <a:tailEnd/>
          </a:ln>
        </p:spPr>
      </p:pic>
      <p:sp>
        <p:nvSpPr>
          <p:cNvPr id="9" name="8 - TextBox"/>
          <p:cNvSpPr txBox="1"/>
          <p:nvPr/>
        </p:nvSpPr>
        <p:spPr>
          <a:xfrm>
            <a:off x="785786" y="2357430"/>
            <a:ext cx="7572428" cy="1200329"/>
          </a:xfrm>
          <a:prstGeom prst="rect">
            <a:avLst/>
          </a:prstGeom>
          <a:noFill/>
        </p:spPr>
        <p:txBody>
          <a:bodyPr wrap="square" rtlCol="0">
            <a:spAutoFit/>
          </a:bodyPr>
          <a:lstStyle/>
          <a:p>
            <a:pPr algn="ctr"/>
            <a:r>
              <a:rPr lang="el-GR" sz="3600" b="1" dirty="0" smtClean="0"/>
              <a:t>ΤΟ ΠΡΟΒΑΤΟ ΤΗΣ ΦΥΛΗΣ ΦΛΩΡΙΝΑΣ                           (ΠΕΛΑΓΟΝΙΑΣ)</a:t>
            </a:r>
            <a:endParaRPr lang="el-GR"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742984" y="357166"/>
            <a:ext cx="7543792" cy="838200"/>
          </a:xfrm>
        </p:spPr>
        <p:txBody>
          <a:bodyPr>
            <a:normAutofit/>
          </a:bodyPr>
          <a:lstStyle/>
          <a:p>
            <a:r>
              <a:rPr lang="el-GR" sz="2800" b="1" dirty="0" smtClean="0">
                <a:latin typeface="+mn-lt"/>
                <a:cs typeface="Times New Roman" pitchFamily="18" charset="0"/>
              </a:rPr>
              <a:t>    Μορφολογικα χαρακτηριστικα τησ φυλησ </a:t>
            </a:r>
            <a:endParaRPr lang="el-GR" sz="2800" dirty="0">
              <a:latin typeface="+mn-lt"/>
              <a:cs typeface="Times New Roman" pitchFamily="18" charset="0"/>
            </a:endParaRPr>
          </a:p>
        </p:txBody>
      </p:sp>
      <p:sp>
        <p:nvSpPr>
          <p:cNvPr id="3" name="2 - Θέση περιεχομένου"/>
          <p:cNvSpPr>
            <a:spLocks noGrp="1"/>
          </p:cNvSpPr>
          <p:nvPr>
            <p:ph idx="1"/>
          </p:nvPr>
        </p:nvSpPr>
        <p:spPr>
          <a:xfrm>
            <a:off x="285720" y="1285860"/>
            <a:ext cx="4714908" cy="2428892"/>
          </a:xfrm>
        </p:spPr>
        <p:txBody>
          <a:bodyPr>
            <a:normAutofit/>
          </a:bodyPr>
          <a:lstStyle/>
          <a:p>
            <a:pPr>
              <a:buClr>
                <a:schemeClr val="accent2">
                  <a:lumMod val="50000"/>
                </a:schemeClr>
              </a:buClr>
              <a:buSzPct val="90000"/>
              <a:buFont typeface="Wingdings" pitchFamily="2" charset="2"/>
              <a:buChar char="v"/>
            </a:pPr>
            <a:r>
              <a:rPr lang="el-GR" sz="1800" b="1" dirty="0" smtClean="0">
                <a:solidFill>
                  <a:schemeClr val="accent5">
                    <a:lumMod val="50000"/>
                  </a:schemeClr>
                </a:solidFill>
              </a:rPr>
              <a:t>Το κεφάλι</a:t>
            </a:r>
          </a:p>
          <a:p>
            <a:pPr>
              <a:buClr>
                <a:schemeClr val="accent2">
                  <a:lumMod val="50000"/>
                </a:schemeClr>
              </a:buClr>
              <a:buFont typeface="Wingdings" pitchFamily="2" charset="2"/>
              <a:buChar char="ü"/>
            </a:pPr>
            <a:r>
              <a:rPr lang="el-GR" sz="2000" dirty="0" smtClean="0"/>
              <a:t>είναι μεγάλο, τριγωνικό με κυρτή κατατομή (εμφανέστερα στα αρσενικά)</a:t>
            </a:r>
          </a:p>
          <a:p>
            <a:pPr>
              <a:buClr>
                <a:schemeClr val="accent2">
                  <a:lumMod val="50000"/>
                </a:schemeClr>
              </a:buClr>
              <a:buFont typeface="Wingdings" pitchFamily="2" charset="2"/>
              <a:buChar char="ü"/>
            </a:pPr>
            <a:r>
              <a:rPr lang="el-GR" sz="2000" dirty="0" smtClean="0"/>
              <a:t>οι προβατίνες είναι συνήθως ακέρατες</a:t>
            </a:r>
          </a:p>
          <a:p>
            <a:pPr>
              <a:buClr>
                <a:schemeClr val="accent2">
                  <a:lumMod val="50000"/>
                </a:schemeClr>
              </a:buClr>
              <a:buFont typeface="Wingdings" pitchFamily="2" charset="2"/>
              <a:buChar char="ü"/>
            </a:pPr>
            <a:r>
              <a:rPr lang="el-GR" sz="2000" dirty="0" smtClean="0"/>
              <a:t>οι κριοί σε μεγάλο ποσοστό φέρουν ελικοειδή κέρατα </a:t>
            </a:r>
          </a:p>
          <a:p>
            <a:pPr>
              <a:buFont typeface="Wingdings" pitchFamily="2" charset="2"/>
              <a:buChar char="v"/>
            </a:pPr>
            <a:endParaRPr lang="el-GR" sz="1800" b="1" dirty="0" smtClean="0">
              <a:solidFill>
                <a:schemeClr val="accent5">
                  <a:lumMod val="50000"/>
                </a:schemeClr>
              </a:solidFill>
            </a:endParaRPr>
          </a:p>
          <a:p>
            <a:pPr>
              <a:buFont typeface="Wingdings" pitchFamily="2" charset="2"/>
              <a:buChar char="v"/>
            </a:pPr>
            <a:endParaRPr lang="el-GR" sz="1800" b="1" dirty="0" smtClean="0">
              <a:solidFill>
                <a:schemeClr val="accent5">
                  <a:lumMod val="50000"/>
                </a:schemeClr>
              </a:solidFill>
            </a:endParaRPr>
          </a:p>
          <a:p>
            <a:pPr>
              <a:buFont typeface="Wingdings" pitchFamily="2" charset="2"/>
              <a:buChar char="v"/>
            </a:pPr>
            <a:endParaRPr lang="el-GR" sz="1800" b="1" dirty="0" smtClean="0">
              <a:solidFill>
                <a:schemeClr val="accent5">
                  <a:lumMod val="50000"/>
                </a:schemeClr>
              </a:solidFill>
            </a:endParaRPr>
          </a:p>
          <a:p>
            <a:pPr>
              <a:buFont typeface="Wingdings" pitchFamily="2" charset="2"/>
              <a:buChar char="v"/>
            </a:pPr>
            <a:endParaRPr lang="el-GR" sz="1800" b="1" dirty="0" smtClean="0">
              <a:solidFill>
                <a:schemeClr val="accent5">
                  <a:lumMod val="50000"/>
                </a:schemeClr>
              </a:solidFill>
            </a:endParaRPr>
          </a:p>
          <a:p>
            <a:pPr>
              <a:buNone/>
            </a:pPr>
            <a:endParaRPr lang="el-GR" sz="1800" dirty="0" smtClean="0"/>
          </a:p>
          <a:p>
            <a:pPr>
              <a:buNone/>
            </a:pPr>
            <a:endParaRPr lang="el-GR" sz="1800" dirty="0" smtClean="0"/>
          </a:p>
          <a:p>
            <a:endParaRPr lang="el-GR" sz="1800" dirty="0"/>
          </a:p>
        </p:txBody>
      </p:sp>
      <p:pic>
        <p:nvPicPr>
          <p:cNvPr id="5" name="4 - Εικόνα" descr="C:\Users\Vladimiros\Desktop\ΕΖΕ-Φλώρινα\Νέος φάκελος\P1010025.JPG"/>
          <p:cNvPicPr/>
          <p:nvPr/>
        </p:nvPicPr>
        <p:blipFill>
          <a:blip r:embed="rId2" cstate="print"/>
          <a:srcRect/>
          <a:stretch>
            <a:fillRect/>
          </a:stretch>
        </p:blipFill>
        <p:spPr bwMode="auto">
          <a:xfrm>
            <a:off x="5000628" y="1214422"/>
            <a:ext cx="3929090" cy="2500330"/>
          </a:xfrm>
          <a:prstGeom prst="rect">
            <a:avLst/>
          </a:prstGeom>
          <a:noFill/>
          <a:ln w="9525">
            <a:noFill/>
            <a:miter lim="800000"/>
            <a:headEnd/>
            <a:tailEnd/>
          </a:ln>
        </p:spPr>
      </p:pic>
      <p:pic>
        <p:nvPicPr>
          <p:cNvPr id="6" name="5 - Εικόνα" descr="C:\Users\Vladimiros\Desktop\ΕΖΕ-Φλώρινα\Νέος φάκελος\P1010009.JPG"/>
          <p:cNvPicPr/>
          <p:nvPr/>
        </p:nvPicPr>
        <p:blipFill>
          <a:blip r:embed="rId3" cstate="print"/>
          <a:srcRect/>
          <a:stretch>
            <a:fillRect/>
          </a:stretch>
        </p:blipFill>
        <p:spPr bwMode="auto">
          <a:xfrm>
            <a:off x="642910" y="3857628"/>
            <a:ext cx="3714776" cy="2566383"/>
          </a:xfrm>
          <a:prstGeom prst="rect">
            <a:avLst/>
          </a:prstGeom>
          <a:noFill/>
          <a:ln w="9525">
            <a:noFill/>
            <a:miter lim="800000"/>
            <a:headEnd/>
            <a:tailEnd/>
          </a:ln>
        </p:spPr>
      </p:pic>
      <p:sp>
        <p:nvSpPr>
          <p:cNvPr id="9" name="8 - TextBox"/>
          <p:cNvSpPr txBox="1"/>
          <p:nvPr/>
        </p:nvSpPr>
        <p:spPr>
          <a:xfrm>
            <a:off x="4500562" y="4286256"/>
            <a:ext cx="4429156" cy="2262158"/>
          </a:xfrm>
          <a:prstGeom prst="rect">
            <a:avLst/>
          </a:prstGeom>
          <a:noFill/>
        </p:spPr>
        <p:txBody>
          <a:bodyPr wrap="square" rtlCol="0">
            <a:spAutoFit/>
          </a:bodyPr>
          <a:lstStyle/>
          <a:p>
            <a:pPr marL="358775" indent="-358775">
              <a:buClr>
                <a:schemeClr val="accent2">
                  <a:lumMod val="50000"/>
                </a:schemeClr>
              </a:buClr>
              <a:buSzPct val="90000"/>
              <a:buFont typeface="Wingdings" pitchFamily="2" charset="2"/>
              <a:buChar char="v"/>
            </a:pPr>
            <a:r>
              <a:rPr lang="el-GR" b="1" dirty="0" smtClean="0">
                <a:solidFill>
                  <a:schemeClr val="accent5">
                    <a:lumMod val="50000"/>
                  </a:schemeClr>
                </a:solidFill>
              </a:rPr>
              <a:t>Ο τράχηλος</a:t>
            </a:r>
          </a:p>
          <a:p>
            <a:pPr marL="358775" indent="-358775">
              <a:spcBef>
                <a:spcPts val="1200"/>
              </a:spcBef>
              <a:buClr>
                <a:schemeClr val="accent2">
                  <a:lumMod val="50000"/>
                </a:schemeClr>
              </a:buClr>
              <a:buSzPct val="70000"/>
              <a:buFont typeface="Wingdings" pitchFamily="2" charset="2"/>
              <a:buChar char="ü"/>
            </a:pPr>
            <a:r>
              <a:rPr lang="el-GR" sz="2000" dirty="0" smtClean="0"/>
              <a:t>στις προβατίνες είναι μετρίου μήκους, έως μακρύς και λεπτός</a:t>
            </a:r>
          </a:p>
          <a:p>
            <a:pPr marL="358775" indent="-358775">
              <a:spcBef>
                <a:spcPts val="1800"/>
              </a:spcBef>
              <a:buClr>
                <a:schemeClr val="accent2">
                  <a:lumMod val="50000"/>
                </a:schemeClr>
              </a:buClr>
              <a:buSzPct val="70000"/>
              <a:buFont typeface="Wingdings" pitchFamily="2" charset="2"/>
              <a:buChar char="ü"/>
            </a:pPr>
            <a:r>
              <a:rPr lang="el-GR" sz="2000" dirty="0" smtClean="0"/>
              <a:t>στα κριάρια είναι μακρύς, φαρδύς και ισχυρός</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42984" y="428604"/>
            <a:ext cx="8686800" cy="838200"/>
          </a:xfrm>
        </p:spPr>
        <p:txBody>
          <a:bodyPr>
            <a:normAutofit/>
          </a:bodyPr>
          <a:lstStyle/>
          <a:p>
            <a:r>
              <a:rPr lang="el-GR" sz="2800" b="1" dirty="0" smtClean="0">
                <a:latin typeface="+mn-lt"/>
                <a:cs typeface="Times New Roman" pitchFamily="18" charset="0"/>
              </a:rPr>
              <a:t>    Μορφολογικα χαρακτηριστικα τησ φυλησ </a:t>
            </a:r>
            <a:endParaRPr lang="el-GR" sz="2800" dirty="0">
              <a:latin typeface="+mn-lt"/>
              <a:cs typeface="Times New Roman" pitchFamily="18" charset="0"/>
            </a:endParaRPr>
          </a:p>
        </p:txBody>
      </p:sp>
      <p:sp>
        <p:nvSpPr>
          <p:cNvPr id="3" name="2 - Θέση περιεχομένου"/>
          <p:cNvSpPr>
            <a:spLocks noGrp="1"/>
          </p:cNvSpPr>
          <p:nvPr>
            <p:ph idx="1"/>
          </p:nvPr>
        </p:nvSpPr>
        <p:spPr>
          <a:xfrm>
            <a:off x="214282" y="3714752"/>
            <a:ext cx="4786346" cy="3071834"/>
          </a:xfrm>
        </p:spPr>
        <p:txBody>
          <a:bodyPr>
            <a:noAutofit/>
          </a:bodyPr>
          <a:lstStyle/>
          <a:p>
            <a:pPr marL="358775" indent="-358775">
              <a:buClr>
                <a:schemeClr val="accent2">
                  <a:lumMod val="50000"/>
                </a:schemeClr>
              </a:buClr>
              <a:buSzPct val="100000"/>
              <a:buFont typeface="Wingdings" pitchFamily="2" charset="2"/>
              <a:buChar char="v"/>
            </a:pPr>
            <a:r>
              <a:rPr lang="el-GR" sz="1800" b="1" dirty="0" smtClean="0">
                <a:solidFill>
                  <a:schemeClr val="accent6"/>
                </a:solidFill>
              </a:rPr>
              <a:t>Ο μαστός</a:t>
            </a:r>
          </a:p>
          <a:p>
            <a:pPr>
              <a:buClr>
                <a:schemeClr val="accent2">
                  <a:lumMod val="50000"/>
                </a:schemeClr>
              </a:buClr>
              <a:buSzPct val="100000"/>
              <a:buFont typeface="Wingdings" pitchFamily="2" charset="2"/>
              <a:buChar char="ü"/>
            </a:pPr>
            <a:r>
              <a:rPr lang="el-GR" sz="1800" b="1" dirty="0" smtClean="0">
                <a:solidFill>
                  <a:schemeClr val="tx1">
                    <a:lumMod val="95000"/>
                    <a:lumOff val="5000"/>
                  </a:schemeClr>
                </a:solidFill>
              </a:rPr>
              <a:t>είναι</a:t>
            </a:r>
            <a:r>
              <a:rPr lang="el-GR" sz="1800" b="1" dirty="0" smtClean="0">
                <a:solidFill>
                  <a:schemeClr val="tx1"/>
                </a:solidFill>
              </a:rPr>
              <a:t> καλά ανεπτυγμένος, σφαιρικός, συνήθως με κατακόρυφες θηλές και σωστά τοποθετημένες</a:t>
            </a:r>
          </a:p>
          <a:p>
            <a:pPr>
              <a:buClr>
                <a:schemeClr val="accent2">
                  <a:lumMod val="50000"/>
                </a:schemeClr>
              </a:buClr>
              <a:buSzPct val="100000"/>
              <a:buFont typeface="Wingdings" pitchFamily="2" charset="2"/>
              <a:buChar char="ü"/>
            </a:pPr>
            <a:r>
              <a:rPr lang="el-GR" sz="1800" b="1" dirty="0" smtClean="0">
                <a:solidFill>
                  <a:schemeClr val="tx1"/>
                </a:solidFill>
              </a:rPr>
              <a:t>είναι ανοιχτού χρώματος ή ανοιχτόχρωμος με καστανές κηλίδες</a:t>
            </a:r>
          </a:p>
          <a:p>
            <a:pPr marL="358775" indent="-358775">
              <a:buClr>
                <a:schemeClr val="accent2">
                  <a:lumMod val="50000"/>
                </a:schemeClr>
              </a:buClr>
              <a:buSzPct val="100000"/>
              <a:buFont typeface="Wingdings" pitchFamily="2" charset="2"/>
              <a:buChar char="v"/>
            </a:pPr>
            <a:r>
              <a:rPr lang="el-GR" sz="1800" b="1" dirty="0" smtClean="0">
                <a:solidFill>
                  <a:schemeClr val="accent6"/>
                </a:solidFill>
              </a:rPr>
              <a:t>Το όσχεον</a:t>
            </a:r>
          </a:p>
          <a:p>
            <a:pPr>
              <a:buClr>
                <a:schemeClr val="accent2">
                  <a:lumMod val="50000"/>
                </a:schemeClr>
              </a:buClr>
              <a:buSzPct val="100000"/>
              <a:buFont typeface="Wingdings" pitchFamily="2" charset="2"/>
              <a:buChar char="ü"/>
            </a:pPr>
            <a:r>
              <a:rPr lang="el-GR" sz="1800" b="1" dirty="0" smtClean="0">
                <a:solidFill>
                  <a:schemeClr val="tx1"/>
                </a:solidFill>
              </a:rPr>
              <a:t>Είναι λευκό και οι όρχεις είναι πολύ καλά ανεπτυγμένοι</a:t>
            </a:r>
            <a:endParaRPr lang="el-GR" sz="1800" b="1" dirty="0">
              <a:solidFill>
                <a:schemeClr val="tx1"/>
              </a:solidFill>
            </a:endParaRPr>
          </a:p>
        </p:txBody>
      </p:sp>
      <p:pic>
        <p:nvPicPr>
          <p:cNvPr id="3076" name="Picture 4"/>
          <p:cNvPicPr>
            <a:picLocks noChangeAspect="1" noChangeArrowheads="1"/>
          </p:cNvPicPr>
          <p:nvPr/>
        </p:nvPicPr>
        <p:blipFill>
          <a:blip r:embed="rId3"/>
          <a:srcRect/>
          <a:stretch>
            <a:fillRect/>
          </a:stretch>
        </p:blipFill>
        <p:spPr bwMode="auto">
          <a:xfrm>
            <a:off x="5286380" y="3484448"/>
            <a:ext cx="3602546" cy="3199374"/>
          </a:xfrm>
          <a:prstGeom prst="rect">
            <a:avLst/>
          </a:prstGeom>
          <a:noFill/>
          <a:ln w="9525">
            <a:noFill/>
            <a:miter lim="800000"/>
            <a:headEnd/>
            <a:tailEnd/>
          </a:ln>
          <a:effectLst/>
        </p:spPr>
      </p:pic>
      <p:sp>
        <p:nvSpPr>
          <p:cNvPr id="9" name="8 - TextBox"/>
          <p:cNvSpPr txBox="1"/>
          <p:nvPr/>
        </p:nvSpPr>
        <p:spPr>
          <a:xfrm>
            <a:off x="214282" y="1071547"/>
            <a:ext cx="8929718" cy="2585323"/>
          </a:xfrm>
          <a:prstGeom prst="rect">
            <a:avLst/>
          </a:prstGeom>
          <a:noFill/>
        </p:spPr>
        <p:txBody>
          <a:bodyPr wrap="square" rtlCol="0">
            <a:spAutoFit/>
          </a:bodyPr>
          <a:lstStyle/>
          <a:p>
            <a:pPr marL="358775" indent="-358775">
              <a:buClr>
                <a:schemeClr val="accent2">
                  <a:lumMod val="50000"/>
                </a:schemeClr>
              </a:buClr>
              <a:buFont typeface="Wingdings" pitchFamily="2" charset="2"/>
              <a:buChar char="v"/>
            </a:pPr>
            <a:r>
              <a:rPr lang="el-GR" b="1" dirty="0" smtClean="0">
                <a:solidFill>
                  <a:schemeClr val="accent6"/>
                </a:solidFill>
              </a:rPr>
              <a:t>Το σώμα</a:t>
            </a:r>
          </a:p>
          <a:p>
            <a:pPr marL="358775" indent="-358775">
              <a:buFont typeface="Wingdings" pitchFamily="2" charset="2"/>
              <a:buChar char="ü"/>
            </a:pPr>
            <a:r>
              <a:rPr lang="el-GR" b="1" dirty="0" smtClean="0"/>
              <a:t>είναι μετρίου μήκους έως μακρύ και μετρίου εύρους,</a:t>
            </a:r>
          </a:p>
          <a:p>
            <a:pPr marL="358775" indent="-358775">
              <a:buFont typeface="Wingdings" pitchFamily="2" charset="2"/>
              <a:buChar char="ü"/>
            </a:pPr>
            <a:r>
              <a:rPr lang="el-GR" b="1" dirty="0" smtClean="0"/>
              <a:t>το σωματικό βάρος μιας ενήλικης προβατίνας κυμαίνεται από 55-66 κιλά και των κριών από 75-82 κιλά,</a:t>
            </a:r>
          </a:p>
          <a:p>
            <a:pPr marL="358775" indent="-358775">
              <a:buFont typeface="Wingdings" pitchFamily="2" charset="2"/>
              <a:buChar char="ü"/>
            </a:pPr>
            <a:r>
              <a:rPr lang="el-GR" b="1" dirty="0" smtClean="0"/>
              <a:t>το ύψος ακρωμίου στις προβατίνες είναι 63-70 εκατοστά και στους κριούς 75-83 εκατοστά,</a:t>
            </a:r>
          </a:p>
          <a:p>
            <a:pPr marL="358775" indent="-358775">
              <a:buFont typeface="Wingdings" pitchFamily="2" charset="2"/>
              <a:buChar char="ü"/>
            </a:pPr>
            <a:r>
              <a:rPr lang="el-GR" b="1" dirty="0" smtClean="0"/>
              <a:t>τα άκρα είναι μέτρια μέχρι υψηλά, λεπτά και ισχυρά με μαύρες χηλές, </a:t>
            </a:r>
          </a:p>
          <a:p>
            <a:pPr marL="216000" indent="-358775">
              <a:buFont typeface="Wingdings" pitchFamily="2" charset="2"/>
              <a:buChar char="ü"/>
            </a:pPr>
            <a:r>
              <a:rPr lang="el-GR" b="1" dirty="0" smtClean="0"/>
              <a:t>η ουρά είναι μακριά, λεπτή και καλύπτεται από μαλλί.</a:t>
            </a: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957298" y="376222"/>
            <a:ext cx="8686800" cy="838200"/>
          </a:xfrm>
        </p:spPr>
        <p:txBody>
          <a:bodyPr>
            <a:normAutofit/>
          </a:bodyPr>
          <a:lstStyle/>
          <a:p>
            <a:r>
              <a:rPr lang="el-GR" sz="2800" b="1" dirty="0" smtClean="0">
                <a:latin typeface="+mn-lt"/>
                <a:cs typeface="Times New Roman" pitchFamily="18" charset="0"/>
              </a:rPr>
              <a:t>    ΠΑΡΑΓΩΓΙΚΑ  χαρακτηριστικα τησ φυλησ </a:t>
            </a:r>
            <a:endParaRPr lang="el-GR" sz="2800" dirty="0">
              <a:latin typeface="+mn-lt"/>
              <a:cs typeface="Times New Roman" pitchFamily="18" charset="0"/>
            </a:endParaRP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xmlns="" val="1523006027"/>
              </p:ext>
            </p:extLst>
          </p:nvPr>
        </p:nvGraphicFramePr>
        <p:xfrm>
          <a:off x="385762" y="1364318"/>
          <a:ext cx="8472518" cy="5019040"/>
        </p:xfrm>
        <a:graphic>
          <a:graphicData uri="http://schemas.openxmlformats.org/drawingml/2006/table">
            <a:tbl>
              <a:tblPr firstRow="1" bandRow="1">
                <a:tableStyleId>{5C22544A-7EE6-4342-B048-85BDC9FD1C3A}</a:tableStyleId>
              </a:tblPr>
              <a:tblGrid>
                <a:gridCol w="3929090"/>
                <a:gridCol w="4543428"/>
              </a:tblGrid>
              <a:tr h="370840">
                <a:tc>
                  <a:txBody>
                    <a:bodyPr/>
                    <a:lstStyle/>
                    <a:p>
                      <a:r>
                        <a:rPr lang="el-GR" sz="2000" dirty="0" smtClean="0">
                          <a:solidFill>
                            <a:schemeClr val="tx1"/>
                          </a:solidFill>
                          <a:latin typeface="+mn-lt"/>
                          <a:cs typeface="Times New Roman" pitchFamily="18" charset="0"/>
                        </a:rPr>
                        <a:t>Παραγωγικά</a:t>
                      </a:r>
                      <a:r>
                        <a:rPr lang="el-GR" sz="2000" baseline="0" dirty="0" smtClean="0">
                          <a:solidFill>
                            <a:schemeClr val="tx1"/>
                          </a:solidFill>
                          <a:latin typeface="+mn-lt"/>
                          <a:cs typeface="Times New Roman" pitchFamily="18" charset="0"/>
                        </a:rPr>
                        <a:t> χαρακτηριστικά</a:t>
                      </a:r>
                      <a:endParaRPr lang="el-GR" sz="2000" dirty="0">
                        <a:solidFill>
                          <a:schemeClr val="tx1"/>
                        </a:solidFill>
                        <a:latin typeface="+mn-lt"/>
                        <a:cs typeface="Times New Roman" pitchFamily="18" charset="0"/>
                      </a:endParaRPr>
                    </a:p>
                  </a:txBody>
                  <a:tcPr/>
                </a:tc>
                <a:tc>
                  <a:txBody>
                    <a:bodyPr/>
                    <a:lstStyle/>
                    <a:p>
                      <a:pPr algn="ctr"/>
                      <a:r>
                        <a:rPr lang="el-GR" sz="2000" dirty="0" smtClean="0">
                          <a:solidFill>
                            <a:schemeClr val="tx1"/>
                          </a:solidFill>
                          <a:latin typeface="+mn-lt"/>
                          <a:cs typeface="Times New Roman" pitchFamily="18" charset="0"/>
                        </a:rPr>
                        <a:t>Πηγή</a:t>
                      </a:r>
                      <a:endParaRPr lang="el-GR" sz="2000" dirty="0">
                        <a:solidFill>
                          <a:schemeClr val="tx1"/>
                        </a:solidFill>
                        <a:latin typeface="+mn-lt"/>
                        <a:cs typeface="Times New Roman" pitchFamily="18" charset="0"/>
                      </a:endParaRPr>
                    </a:p>
                  </a:txBody>
                  <a:tcPr/>
                </a:tc>
              </a:tr>
              <a:tr h="272102">
                <a:tc gridSpan="2">
                  <a:txBody>
                    <a:bodyPr/>
                    <a:lstStyle/>
                    <a:p>
                      <a:r>
                        <a:rPr lang="el-GR" sz="1600" b="1" u="sng" dirty="0" smtClean="0">
                          <a:latin typeface="+mn-lt"/>
                          <a:cs typeface="Times New Roman" pitchFamily="18" charset="0"/>
                        </a:rPr>
                        <a:t>Ποσοστό γονιμοποίησης (%)</a:t>
                      </a:r>
                      <a:endParaRPr lang="el-GR" sz="1600" b="1" u="sng" dirty="0">
                        <a:latin typeface="+mn-lt"/>
                        <a:cs typeface="Times New Roman" pitchFamily="18" charset="0"/>
                      </a:endParaRPr>
                    </a:p>
                  </a:txBody>
                  <a:tcPr>
                    <a:solidFill>
                      <a:schemeClr val="accent1">
                        <a:lumMod val="60000"/>
                        <a:lumOff val="40000"/>
                      </a:schemeClr>
                    </a:solidFill>
                  </a:tcPr>
                </a:tc>
                <a:tc hMerge="1">
                  <a:txBody>
                    <a:bodyPr/>
                    <a:lstStyle/>
                    <a:p>
                      <a:endParaRPr lang="el-GR" sz="1600" dirty="0">
                        <a:latin typeface="Times New Roman" pitchFamily="18" charset="0"/>
                        <a:cs typeface="Times New Roman" pitchFamily="18" charset="0"/>
                      </a:endParaRPr>
                    </a:p>
                  </a:txBody>
                  <a:tcPr/>
                </a:tc>
              </a:tr>
              <a:tr h="370840">
                <a:tc>
                  <a:txBody>
                    <a:bodyPr/>
                    <a:lstStyle/>
                    <a:p>
                      <a:r>
                        <a:rPr lang="el-GR" sz="1600" b="1" dirty="0" smtClean="0">
                          <a:latin typeface="+mn-lt"/>
                          <a:cs typeface="Times New Roman" pitchFamily="18" charset="0"/>
                        </a:rPr>
                        <a:t>  84,40</a:t>
                      </a:r>
                      <a:endParaRPr lang="el-GR" sz="1600" b="1" dirty="0">
                        <a:latin typeface="+mn-lt"/>
                        <a:cs typeface="Times New Roman" pitchFamily="18" charset="0"/>
                      </a:endParaRPr>
                    </a:p>
                  </a:txBody>
                  <a:tcPr>
                    <a:solidFill>
                      <a:schemeClr val="accent1">
                        <a:lumMod val="40000"/>
                        <a:lumOff val="60000"/>
                      </a:schemeClr>
                    </a:solidFill>
                  </a:tcPr>
                </a:tc>
                <a:tc>
                  <a:txBody>
                    <a:bodyPr/>
                    <a:lstStyle/>
                    <a:p>
                      <a:r>
                        <a:rPr kumimoji="0" lang="el-GR" sz="1600" b="1" kern="1200" dirty="0" smtClean="0">
                          <a:solidFill>
                            <a:schemeClr val="dk1"/>
                          </a:solidFill>
                          <a:latin typeface="+mn-lt"/>
                          <a:ea typeface="+mn-ea"/>
                          <a:cs typeface="Times New Roman" pitchFamily="18" charset="0"/>
                        </a:rPr>
                        <a:t>Ινστιτούτο Κτηνοτροφίας (</a:t>
                      </a:r>
                      <a:r>
                        <a:rPr kumimoji="0" lang="en-US" sz="1600" b="1" kern="1200" dirty="0" smtClean="0">
                          <a:solidFill>
                            <a:schemeClr val="dk1"/>
                          </a:solidFill>
                          <a:latin typeface="+mn-lt"/>
                          <a:ea typeface="+mn-ea"/>
                          <a:cs typeface="Times New Roman" pitchFamily="18" charset="0"/>
                        </a:rPr>
                        <a:t>Ploumi et al</a:t>
                      </a:r>
                      <a:r>
                        <a:rPr kumimoji="0" lang="el-GR" sz="1600" b="1" kern="1200" dirty="0" smtClean="0">
                          <a:solidFill>
                            <a:schemeClr val="dk1"/>
                          </a:solidFill>
                          <a:latin typeface="+mn-lt"/>
                          <a:ea typeface="+mn-ea"/>
                          <a:cs typeface="Times New Roman" pitchFamily="18" charset="0"/>
                        </a:rPr>
                        <a:t>.</a:t>
                      </a:r>
                      <a:r>
                        <a:rPr kumimoji="0" lang="el-GR" sz="1600" b="1" kern="1200" baseline="0" dirty="0" smtClean="0">
                          <a:solidFill>
                            <a:schemeClr val="dk1"/>
                          </a:solidFill>
                          <a:latin typeface="+mn-lt"/>
                          <a:ea typeface="+mn-ea"/>
                          <a:cs typeface="Times New Roman" pitchFamily="18" charset="0"/>
                        </a:rPr>
                        <a:t> ,</a:t>
                      </a:r>
                      <a:r>
                        <a:rPr kumimoji="0" lang="el-GR" sz="1600" b="1" kern="1200" dirty="0" smtClean="0">
                          <a:solidFill>
                            <a:schemeClr val="dk1"/>
                          </a:solidFill>
                          <a:latin typeface="+mn-lt"/>
                          <a:ea typeface="+mn-ea"/>
                          <a:cs typeface="Times New Roman" pitchFamily="18" charset="0"/>
                        </a:rPr>
                        <a:t>1997)</a:t>
                      </a:r>
                      <a:endParaRPr lang="el-GR" sz="1600" b="1" dirty="0">
                        <a:latin typeface="+mn-lt"/>
                        <a:cs typeface="Times New Roman" pitchFamily="18" charset="0"/>
                      </a:endParaRPr>
                    </a:p>
                  </a:txBody>
                  <a:tcPr>
                    <a:solidFill>
                      <a:schemeClr val="accent1">
                        <a:lumMod val="40000"/>
                        <a:lumOff val="60000"/>
                      </a:schemeClr>
                    </a:solidFill>
                  </a:tcPr>
                </a:tc>
              </a:tr>
              <a:tr h="370840">
                <a:tc>
                  <a:txBody>
                    <a:bodyPr/>
                    <a:lstStyle/>
                    <a:p>
                      <a:r>
                        <a:rPr lang="el-GR" sz="1600" b="1" dirty="0" smtClean="0">
                          <a:latin typeface="+mn-lt"/>
                          <a:cs typeface="Times New Roman" pitchFamily="18" charset="0"/>
                        </a:rPr>
                        <a:t>  85,55</a:t>
                      </a:r>
                      <a:endParaRPr lang="el-GR" sz="1600" b="1" dirty="0">
                        <a:latin typeface="+mn-lt"/>
                        <a:cs typeface="Times New Roman" pitchFamily="18" charset="0"/>
                      </a:endParaRPr>
                    </a:p>
                  </a:txBody>
                  <a:tcPr>
                    <a:solidFill>
                      <a:schemeClr val="accent1">
                        <a:lumMod val="40000"/>
                        <a:lumOff val="60000"/>
                      </a:schemeClr>
                    </a:solidFill>
                  </a:tcPr>
                </a:tc>
                <a:tc>
                  <a:txBody>
                    <a:bodyPr/>
                    <a:lstStyle/>
                    <a:p>
                      <a:r>
                        <a:rPr lang="el-GR" sz="1600" b="1" dirty="0" smtClean="0">
                          <a:latin typeface="+mn-lt"/>
                          <a:cs typeface="Times New Roman" pitchFamily="18" charset="0"/>
                        </a:rPr>
                        <a:t>Στοιχεία  Ινστιτούτου Κτηνοτροφίας (2010-2013)</a:t>
                      </a:r>
                      <a:endParaRPr lang="el-GR" sz="1600" b="1" dirty="0">
                        <a:latin typeface="+mn-lt"/>
                        <a:cs typeface="Times New Roman" pitchFamily="18" charset="0"/>
                      </a:endParaRPr>
                    </a:p>
                  </a:txBody>
                  <a:tcPr>
                    <a:solidFill>
                      <a:schemeClr val="accent1">
                        <a:lumMod val="40000"/>
                        <a:lumOff val="60000"/>
                      </a:schemeClr>
                    </a:solidFill>
                  </a:tcPr>
                </a:tc>
              </a:tr>
              <a:tr h="266712">
                <a:tc gridSpan="2">
                  <a:txBody>
                    <a:bodyPr/>
                    <a:lstStyle/>
                    <a:p>
                      <a:r>
                        <a:rPr lang="el-GR" sz="1600" b="1" u="sng" dirty="0" smtClean="0">
                          <a:latin typeface="+mn-lt"/>
                          <a:cs typeface="Times New Roman" pitchFamily="18" charset="0"/>
                        </a:rPr>
                        <a:t>Δείκτης </a:t>
                      </a:r>
                      <a:r>
                        <a:rPr lang="el-GR" sz="1600" b="1" u="sng" dirty="0" err="1" smtClean="0">
                          <a:latin typeface="+mn-lt"/>
                          <a:cs typeface="Times New Roman" pitchFamily="18" charset="0"/>
                        </a:rPr>
                        <a:t>πολυδυμίας</a:t>
                      </a:r>
                      <a:endParaRPr lang="el-GR" sz="1600" b="1" u="sng" dirty="0">
                        <a:latin typeface="+mn-lt"/>
                        <a:cs typeface="Times New Roman" pitchFamily="18" charset="0"/>
                      </a:endParaRPr>
                    </a:p>
                  </a:txBody>
                  <a:tcPr>
                    <a:solidFill>
                      <a:schemeClr val="accent1">
                        <a:lumMod val="60000"/>
                        <a:lumOff val="40000"/>
                      </a:schemeClr>
                    </a:solidFill>
                  </a:tcPr>
                </a:tc>
                <a:tc hMerge="1">
                  <a:txBody>
                    <a:bodyPr/>
                    <a:lstStyle/>
                    <a:p>
                      <a:endParaRPr lang="el-GR" sz="1600" dirty="0">
                        <a:latin typeface="Times New Roman" pitchFamily="18" charset="0"/>
                        <a:cs typeface="Times New Roman" pitchFamily="18" charset="0"/>
                      </a:endParaRPr>
                    </a:p>
                  </a:txBody>
                  <a:tcPr/>
                </a:tc>
              </a:tr>
              <a:tr h="370840">
                <a:tc>
                  <a:txBody>
                    <a:bodyPr/>
                    <a:lstStyle/>
                    <a:p>
                      <a:r>
                        <a:rPr kumimoji="0" lang="el-GR" sz="1600" b="1" kern="1200" dirty="0" smtClean="0">
                          <a:solidFill>
                            <a:schemeClr val="dk1"/>
                          </a:solidFill>
                          <a:latin typeface="+mn-lt"/>
                          <a:ea typeface="+mn-ea"/>
                          <a:cs typeface="Times New Roman" pitchFamily="18" charset="0"/>
                        </a:rPr>
                        <a:t> 1,2±0,39       1</a:t>
                      </a:r>
                      <a:r>
                        <a:rPr kumimoji="0" lang="el-GR" sz="1600" b="1" kern="1200" baseline="30000" dirty="0" smtClean="0">
                          <a:solidFill>
                            <a:schemeClr val="dk1"/>
                          </a:solidFill>
                          <a:latin typeface="+mn-lt"/>
                          <a:ea typeface="+mn-ea"/>
                          <a:cs typeface="Times New Roman" pitchFamily="18" charset="0"/>
                        </a:rPr>
                        <a:t>ος</a:t>
                      </a:r>
                      <a:r>
                        <a:rPr kumimoji="0" lang="el-GR" sz="1600" b="1" kern="1200" dirty="0" smtClean="0">
                          <a:solidFill>
                            <a:schemeClr val="dk1"/>
                          </a:solidFill>
                          <a:latin typeface="+mn-lt"/>
                          <a:ea typeface="+mn-ea"/>
                          <a:cs typeface="Times New Roman" pitchFamily="18" charset="0"/>
                        </a:rPr>
                        <a:t> τοκετός</a:t>
                      </a:r>
                    </a:p>
                    <a:p>
                      <a:r>
                        <a:rPr kumimoji="0" lang="el-GR" sz="1600" b="1" kern="1200" dirty="0" smtClean="0">
                          <a:solidFill>
                            <a:schemeClr val="dk1"/>
                          </a:solidFill>
                          <a:latin typeface="+mn-lt"/>
                          <a:ea typeface="+mn-ea"/>
                          <a:cs typeface="Times New Roman" pitchFamily="18" charset="0"/>
                        </a:rPr>
                        <a:t> 1,3±0,49       2</a:t>
                      </a:r>
                      <a:r>
                        <a:rPr kumimoji="0" lang="el-GR" sz="1600" b="1" kern="1200" baseline="30000" dirty="0" smtClean="0">
                          <a:solidFill>
                            <a:schemeClr val="dk1"/>
                          </a:solidFill>
                          <a:latin typeface="+mn-lt"/>
                          <a:ea typeface="+mn-ea"/>
                          <a:cs typeface="Times New Roman" pitchFamily="18" charset="0"/>
                        </a:rPr>
                        <a:t>ος</a:t>
                      </a:r>
                      <a:r>
                        <a:rPr kumimoji="0" lang="el-GR" sz="1600" b="1" kern="1200" dirty="0" smtClean="0">
                          <a:solidFill>
                            <a:schemeClr val="dk1"/>
                          </a:solidFill>
                          <a:latin typeface="+mn-lt"/>
                          <a:ea typeface="+mn-ea"/>
                          <a:cs typeface="Times New Roman" pitchFamily="18" charset="0"/>
                        </a:rPr>
                        <a:t> τοκετός</a:t>
                      </a:r>
                    </a:p>
                    <a:p>
                      <a:r>
                        <a:rPr kumimoji="0" lang="el-GR" sz="1600" b="1" kern="1200" dirty="0" smtClean="0">
                          <a:solidFill>
                            <a:schemeClr val="dk1"/>
                          </a:solidFill>
                          <a:latin typeface="+mn-lt"/>
                          <a:ea typeface="+mn-ea"/>
                          <a:cs typeface="Times New Roman" pitchFamily="18" charset="0"/>
                        </a:rPr>
                        <a:t> 1,5±0,53       3</a:t>
                      </a:r>
                      <a:r>
                        <a:rPr kumimoji="0" lang="el-GR" sz="1600" b="1" kern="1200" baseline="30000" dirty="0" smtClean="0">
                          <a:solidFill>
                            <a:schemeClr val="dk1"/>
                          </a:solidFill>
                          <a:latin typeface="+mn-lt"/>
                          <a:ea typeface="+mn-ea"/>
                          <a:cs typeface="Times New Roman" pitchFamily="18" charset="0"/>
                        </a:rPr>
                        <a:t>ος</a:t>
                      </a:r>
                      <a:r>
                        <a:rPr kumimoji="0" lang="el-GR" sz="1600" b="1" kern="1200" dirty="0" smtClean="0">
                          <a:solidFill>
                            <a:schemeClr val="dk1"/>
                          </a:solidFill>
                          <a:latin typeface="+mn-lt"/>
                          <a:ea typeface="+mn-ea"/>
                          <a:cs typeface="Times New Roman" pitchFamily="18" charset="0"/>
                        </a:rPr>
                        <a:t> τοκετός</a:t>
                      </a:r>
                    </a:p>
                    <a:p>
                      <a:r>
                        <a:rPr kumimoji="0" lang="el-GR" sz="1600" b="1" kern="1200" dirty="0" smtClean="0">
                          <a:solidFill>
                            <a:schemeClr val="dk1"/>
                          </a:solidFill>
                          <a:latin typeface="+mn-lt"/>
                          <a:ea typeface="+mn-ea"/>
                          <a:cs typeface="Times New Roman" pitchFamily="18" charset="0"/>
                        </a:rPr>
                        <a:t> 1,6±0,54       4</a:t>
                      </a:r>
                      <a:r>
                        <a:rPr kumimoji="0" lang="el-GR" sz="1600" b="1" kern="1200" baseline="30000" dirty="0" smtClean="0">
                          <a:solidFill>
                            <a:schemeClr val="dk1"/>
                          </a:solidFill>
                          <a:latin typeface="+mn-lt"/>
                          <a:ea typeface="+mn-ea"/>
                          <a:cs typeface="Times New Roman" pitchFamily="18" charset="0"/>
                        </a:rPr>
                        <a:t>ος</a:t>
                      </a:r>
                      <a:r>
                        <a:rPr kumimoji="0" lang="el-GR" sz="1600" b="1" kern="1200" dirty="0" smtClean="0">
                          <a:solidFill>
                            <a:schemeClr val="dk1"/>
                          </a:solidFill>
                          <a:latin typeface="+mn-lt"/>
                          <a:ea typeface="+mn-ea"/>
                          <a:cs typeface="Times New Roman" pitchFamily="18" charset="0"/>
                        </a:rPr>
                        <a:t> τοκετός</a:t>
                      </a:r>
                      <a:endParaRPr lang="el-GR" sz="1600" b="1" dirty="0">
                        <a:latin typeface="+mn-lt"/>
                        <a:cs typeface="Times New Roman" pitchFamily="18" charset="0"/>
                      </a:endParaRPr>
                    </a:p>
                  </a:txBody>
                  <a:tcPr>
                    <a:solidFill>
                      <a:schemeClr val="accent1">
                        <a:lumMod val="40000"/>
                        <a:lumOff val="60000"/>
                      </a:schemeClr>
                    </a:solidFill>
                  </a:tcPr>
                </a:tc>
                <a:tc>
                  <a:txBody>
                    <a:bodyPr/>
                    <a:lstStyle/>
                    <a:p>
                      <a:r>
                        <a:rPr kumimoji="0" lang="el-GR" sz="1600" b="1" kern="1200" dirty="0" smtClean="0">
                          <a:solidFill>
                            <a:schemeClr val="dk1"/>
                          </a:solidFill>
                          <a:latin typeface="+mn-lt"/>
                          <a:ea typeface="+mn-ea"/>
                          <a:cs typeface="Times New Roman" pitchFamily="18" charset="0"/>
                        </a:rPr>
                        <a:t>ΣΓΕ Κοίλων Κοζάνης  (Τριανταφυλλίδης και συν.,</a:t>
                      </a:r>
                      <a:r>
                        <a:rPr kumimoji="0" lang="el-GR" sz="1600" b="1" kern="1200" baseline="0" dirty="0" smtClean="0">
                          <a:solidFill>
                            <a:schemeClr val="dk1"/>
                          </a:solidFill>
                          <a:latin typeface="+mn-lt"/>
                          <a:ea typeface="+mn-ea"/>
                          <a:cs typeface="Times New Roman" pitchFamily="18" charset="0"/>
                        </a:rPr>
                        <a:t> </a:t>
                      </a:r>
                      <a:r>
                        <a:rPr kumimoji="0" lang="el-GR" sz="1600" b="1" kern="1200" dirty="0" smtClean="0">
                          <a:solidFill>
                            <a:schemeClr val="dk1"/>
                          </a:solidFill>
                          <a:latin typeface="+mn-lt"/>
                          <a:ea typeface="+mn-ea"/>
                          <a:cs typeface="Times New Roman" pitchFamily="18" charset="0"/>
                        </a:rPr>
                        <a:t>1997)</a:t>
                      </a:r>
                      <a:endParaRPr lang="el-GR" sz="1600" b="1" dirty="0">
                        <a:latin typeface="+mn-lt"/>
                        <a:cs typeface="Times New Roman" pitchFamily="18" charset="0"/>
                      </a:endParaRPr>
                    </a:p>
                  </a:txBody>
                  <a:tcPr>
                    <a:solidFill>
                      <a:schemeClr val="accent1">
                        <a:lumMod val="40000"/>
                        <a:lumOff val="60000"/>
                      </a:schemeClr>
                    </a:solidFill>
                  </a:tcPr>
                </a:tc>
              </a:tr>
              <a:tr h="370840">
                <a:tc>
                  <a:txBody>
                    <a:bodyPr/>
                    <a:lstStyle/>
                    <a:p>
                      <a:r>
                        <a:rPr kumimoji="0" lang="el-GR" sz="1600" b="1" kern="1200" dirty="0" smtClean="0">
                          <a:solidFill>
                            <a:schemeClr val="dk1"/>
                          </a:solidFill>
                          <a:latin typeface="+mn-lt"/>
                          <a:ea typeface="+mn-ea"/>
                          <a:cs typeface="Times New Roman" pitchFamily="18" charset="0"/>
                        </a:rPr>
                        <a:t> 1,38±0,56     1</a:t>
                      </a:r>
                      <a:r>
                        <a:rPr kumimoji="0" lang="el-GR" sz="1600" b="1" kern="1200" baseline="30000" dirty="0" smtClean="0">
                          <a:solidFill>
                            <a:schemeClr val="dk1"/>
                          </a:solidFill>
                          <a:latin typeface="+mn-lt"/>
                          <a:ea typeface="+mn-ea"/>
                          <a:cs typeface="Times New Roman" pitchFamily="18" charset="0"/>
                        </a:rPr>
                        <a:t>ος</a:t>
                      </a:r>
                      <a:r>
                        <a:rPr kumimoji="0" lang="el-GR" sz="1600" b="1" kern="1200" dirty="0" smtClean="0">
                          <a:solidFill>
                            <a:schemeClr val="dk1"/>
                          </a:solidFill>
                          <a:latin typeface="+mn-lt"/>
                          <a:ea typeface="+mn-ea"/>
                          <a:cs typeface="Times New Roman" pitchFamily="18" charset="0"/>
                        </a:rPr>
                        <a:t> τοκετός</a:t>
                      </a:r>
                    </a:p>
                    <a:p>
                      <a:r>
                        <a:rPr kumimoji="0" lang="el-GR" sz="1600" b="1" kern="1200" dirty="0" smtClean="0">
                          <a:solidFill>
                            <a:schemeClr val="dk1"/>
                          </a:solidFill>
                          <a:latin typeface="+mn-lt"/>
                          <a:ea typeface="+mn-ea"/>
                          <a:cs typeface="Times New Roman" pitchFamily="18" charset="0"/>
                        </a:rPr>
                        <a:t> 1,54±0,64     2</a:t>
                      </a:r>
                      <a:r>
                        <a:rPr kumimoji="0" lang="el-GR" sz="1600" b="1" kern="1200" baseline="30000" dirty="0" smtClean="0">
                          <a:solidFill>
                            <a:schemeClr val="dk1"/>
                          </a:solidFill>
                          <a:latin typeface="+mn-lt"/>
                          <a:ea typeface="+mn-ea"/>
                          <a:cs typeface="Times New Roman" pitchFamily="18" charset="0"/>
                        </a:rPr>
                        <a:t>ος</a:t>
                      </a:r>
                      <a:r>
                        <a:rPr kumimoji="0" lang="el-GR" sz="1600" b="1" kern="1200" dirty="0" smtClean="0">
                          <a:solidFill>
                            <a:schemeClr val="dk1"/>
                          </a:solidFill>
                          <a:latin typeface="+mn-lt"/>
                          <a:ea typeface="+mn-ea"/>
                          <a:cs typeface="Times New Roman" pitchFamily="18" charset="0"/>
                        </a:rPr>
                        <a:t> τοκετός</a:t>
                      </a:r>
                    </a:p>
                    <a:p>
                      <a:r>
                        <a:rPr kumimoji="0" lang="el-GR" sz="1600" b="1" kern="1200" dirty="0" smtClean="0">
                          <a:solidFill>
                            <a:schemeClr val="dk1"/>
                          </a:solidFill>
                          <a:latin typeface="+mn-lt"/>
                          <a:ea typeface="+mn-ea"/>
                          <a:cs typeface="Times New Roman" pitchFamily="18" charset="0"/>
                        </a:rPr>
                        <a:t> 1,58±0,70     3</a:t>
                      </a:r>
                      <a:r>
                        <a:rPr kumimoji="0" lang="el-GR" sz="1600" b="1" kern="1200" baseline="30000" dirty="0" smtClean="0">
                          <a:solidFill>
                            <a:schemeClr val="dk1"/>
                          </a:solidFill>
                          <a:latin typeface="+mn-lt"/>
                          <a:ea typeface="+mn-ea"/>
                          <a:cs typeface="Times New Roman" pitchFamily="18" charset="0"/>
                        </a:rPr>
                        <a:t>ος</a:t>
                      </a:r>
                      <a:r>
                        <a:rPr kumimoji="0" lang="el-GR" sz="1600" b="1" kern="1200" dirty="0" smtClean="0">
                          <a:solidFill>
                            <a:schemeClr val="dk1"/>
                          </a:solidFill>
                          <a:latin typeface="+mn-lt"/>
                          <a:ea typeface="+mn-ea"/>
                          <a:cs typeface="Times New Roman" pitchFamily="18" charset="0"/>
                        </a:rPr>
                        <a:t> τοκετός</a:t>
                      </a:r>
                    </a:p>
                    <a:p>
                      <a:r>
                        <a:rPr kumimoji="0" lang="el-GR" sz="1600" b="1" kern="1200" dirty="0" smtClean="0">
                          <a:solidFill>
                            <a:schemeClr val="dk1"/>
                          </a:solidFill>
                          <a:latin typeface="+mn-lt"/>
                          <a:ea typeface="+mn-ea"/>
                          <a:cs typeface="Times New Roman" pitchFamily="18" charset="0"/>
                        </a:rPr>
                        <a:t> 1,55±0,54     4</a:t>
                      </a:r>
                      <a:r>
                        <a:rPr kumimoji="0" lang="el-GR" sz="1600" b="1" kern="1200" baseline="30000" dirty="0" smtClean="0">
                          <a:solidFill>
                            <a:schemeClr val="dk1"/>
                          </a:solidFill>
                          <a:latin typeface="+mn-lt"/>
                          <a:ea typeface="+mn-ea"/>
                          <a:cs typeface="Times New Roman" pitchFamily="18" charset="0"/>
                        </a:rPr>
                        <a:t>ος</a:t>
                      </a:r>
                      <a:r>
                        <a:rPr kumimoji="0" lang="el-GR" sz="1600" b="1" kern="1200" dirty="0" smtClean="0">
                          <a:solidFill>
                            <a:schemeClr val="dk1"/>
                          </a:solidFill>
                          <a:latin typeface="+mn-lt"/>
                          <a:ea typeface="+mn-ea"/>
                          <a:cs typeface="Times New Roman" pitchFamily="18" charset="0"/>
                        </a:rPr>
                        <a:t> τοκετός</a:t>
                      </a:r>
                      <a:endParaRPr lang="el-GR" sz="1600" b="1" dirty="0">
                        <a:latin typeface="+mn-lt"/>
                        <a:cs typeface="Times New Roman" pitchFamily="18"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latin typeface="+mn-lt"/>
                          <a:cs typeface="Times New Roman" pitchFamily="18" charset="0"/>
                        </a:rPr>
                        <a:t>Στοιχεία Ινστιτούτου Κτηνοτροφίας (2010-2013)</a:t>
                      </a:r>
                    </a:p>
                    <a:p>
                      <a:endParaRPr lang="el-GR" sz="1600" b="1" dirty="0">
                        <a:latin typeface="+mn-lt"/>
                        <a:cs typeface="Times New Roman" pitchFamily="18" charset="0"/>
                      </a:endParaRPr>
                    </a:p>
                  </a:txBody>
                  <a:tcPr>
                    <a:solidFill>
                      <a:schemeClr val="accent1">
                        <a:lumMod val="40000"/>
                        <a:lumOff val="60000"/>
                      </a:schemeClr>
                    </a:solidFill>
                  </a:tcPr>
                </a:tc>
              </a:tr>
              <a:tr h="298162">
                <a:tc gridSpan="2">
                  <a:txBody>
                    <a:bodyPr/>
                    <a:lstStyle/>
                    <a:p>
                      <a:r>
                        <a:rPr kumimoji="0" lang="el-GR" sz="1600" b="1" u="sng" kern="1200" dirty="0" smtClean="0">
                          <a:solidFill>
                            <a:schemeClr val="dk1"/>
                          </a:solidFill>
                          <a:latin typeface="+mn-lt"/>
                          <a:ea typeface="+mn-ea"/>
                          <a:cs typeface="Times New Roman" pitchFamily="18" charset="0"/>
                        </a:rPr>
                        <a:t>Ποσοστό απογαλακτισμένων αρνιών  (%)</a:t>
                      </a:r>
                      <a:endParaRPr lang="el-GR" sz="1600" b="1" u="sng" dirty="0">
                        <a:latin typeface="+mn-lt"/>
                        <a:cs typeface="Times New Roman" pitchFamily="18" charset="0"/>
                      </a:endParaRPr>
                    </a:p>
                  </a:txBody>
                  <a:tcPr>
                    <a:solidFill>
                      <a:schemeClr val="accent1">
                        <a:lumMod val="60000"/>
                        <a:lumOff val="40000"/>
                      </a:schemeClr>
                    </a:solidFill>
                  </a:tcPr>
                </a:tc>
                <a:tc hMerge="1">
                  <a:txBody>
                    <a:bodyPr/>
                    <a:lstStyle/>
                    <a:p>
                      <a:endParaRPr lang="el-GR" sz="1600" dirty="0">
                        <a:latin typeface="Times New Roman" pitchFamily="18" charset="0"/>
                        <a:cs typeface="Times New Roman" pitchFamily="18" charset="0"/>
                      </a:endParaRPr>
                    </a:p>
                  </a:txBody>
                  <a:tcPr/>
                </a:tc>
              </a:tr>
              <a:tr h="370840">
                <a:tc>
                  <a:txBody>
                    <a:bodyPr/>
                    <a:lstStyle/>
                    <a:p>
                      <a:r>
                        <a:rPr lang="el-GR" sz="1600" b="1" dirty="0" smtClean="0">
                          <a:latin typeface="+mn-lt"/>
                          <a:cs typeface="Times New Roman" pitchFamily="18" charset="0"/>
                        </a:rPr>
                        <a:t>  94,5</a:t>
                      </a:r>
                      <a:endParaRPr lang="el-GR" sz="1600" b="1" dirty="0">
                        <a:latin typeface="+mn-lt"/>
                        <a:cs typeface="Times New Roman" pitchFamily="18" charset="0"/>
                      </a:endParaRPr>
                    </a:p>
                  </a:txBody>
                  <a:tcPr>
                    <a:solidFill>
                      <a:schemeClr val="accent1">
                        <a:lumMod val="40000"/>
                        <a:lumOff val="60000"/>
                      </a:schemeClr>
                    </a:solidFill>
                  </a:tcPr>
                </a:tc>
                <a:tc>
                  <a:txBody>
                    <a:bodyPr/>
                    <a:lstStyle/>
                    <a:p>
                      <a:r>
                        <a:rPr kumimoji="0" lang="el-GR" sz="1600" b="1" kern="1200" dirty="0" smtClean="0">
                          <a:solidFill>
                            <a:schemeClr val="dk1"/>
                          </a:solidFill>
                          <a:latin typeface="+mn-lt"/>
                          <a:ea typeface="+mn-ea"/>
                          <a:cs typeface="Times New Roman" pitchFamily="18" charset="0"/>
                        </a:rPr>
                        <a:t>Ινστιτούτο Κτηνοτροφίας (</a:t>
                      </a:r>
                      <a:r>
                        <a:rPr kumimoji="0" lang="en-US" sz="1600" b="1" kern="1200" dirty="0" smtClean="0">
                          <a:solidFill>
                            <a:schemeClr val="dk1"/>
                          </a:solidFill>
                          <a:latin typeface="+mn-lt"/>
                          <a:ea typeface="+mn-ea"/>
                          <a:cs typeface="Times New Roman" pitchFamily="18" charset="0"/>
                        </a:rPr>
                        <a:t>Ploumi et al</a:t>
                      </a:r>
                      <a:r>
                        <a:rPr kumimoji="0" lang="el-GR" sz="1600" b="1" kern="1200" dirty="0" smtClean="0">
                          <a:solidFill>
                            <a:schemeClr val="dk1"/>
                          </a:solidFill>
                          <a:latin typeface="+mn-lt"/>
                          <a:ea typeface="+mn-ea"/>
                          <a:cs typeface="Times New Roman" pitchFamily="18" charset="0"/>
                        </a:rPr>
                        <a:t>.</a:t>
                      </a:r>
                      <a:r>
                        <a:rPr kumimoji="0" lang="el-GR" sz="1600" b="1" kern="1200" baseline="0" dirty="0" smtClean="0">
                          <a:solidFill>
                            <a:schemeClr val="dk1"/>
                          </a:solidFill>
                          <a:latin typeface="+mn-lt"/>
                          <a:ea typeface="+mn-ea"/>
                          <a:cs typeface="Times New Roman" pitchFamily="18" charset="0"/>
                        </a:rPr>
                        <a:t> ,</a:t>
                      </a:r>
                      <a:r>
                        <a:rPr kumimoji="0" lang="el-GR" sz="1600" b="1" kern="1200" dirty="0" smtClean="0">
                          <a:solidFill>
                            <a:schemeClr val="dk1"/>
                          </a:solidFill>
                          <a:latin typeface="+mn-lt"/>
                          <a:ea typeface="+mn-ea"/>
                          <a:cs typeface="Times New Roman" pitchFamily="18" charset="0"/>
                        </a:rPr>
                        <a:t>1997)</a:t>
                      </a:r>
                      <a:endParaRPr lang="el-GR" sz="1600" b="1" dirty="0">
                        <a:latin typeface="+mn-lt"/>
                        <a:cs typeface="Times New Roman" pitchFamily="18" charset="0"/>
                      </a:endParaRPr>
                    </a:p>
                  </a:txBody>
                  <a:tcPr>
                    <a:solidFill>
                      <a:schemeClr val="accent1">
                        <a:lumMod val="40000"/>
                        <a:lumOff val="60000"/>
                      </a:schemeClr>
                    </a:solidFill>
                  </a:tcPr>
                </a:tc>
              </a:tr>
              <a:tr h="370840">
                <a:tc>
                  <a:txBody>
                    <a:bodyPr/>
                    <a:lstStyle/>
                    <a:p>
                      <a:r>
                        <a:rPr lang="el-GR" sz="1600" b="1" dirty="0" smtClean="0">
                          <a:latin typeface="+mn-lt"/>
                          <a:cs typeface="Times New Roman" pitchFamily="18" charset="0"/>
                        </a:rPr>
                        <a:t>  89,3</a:t>
                      </a:r>
                      <a:endParaRPr lang="el-GR" sz="1600" b="1" dirty="0">
                        <a:latin typeface="+mn-lt"/>
                        <a:cs typeface="Times New Roman" pitchFamily="18"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latin typeface="+mn-lt"/>
                          <a:cs typeface="Times New Roman" pitchFamily="18" charset="0"/>
                        </a:rPr>
                        <a:t>Στοιχεία Ινστιτούτου Κτηνοτροφίας (2010-2013)</a:t>
                      </a:r>
                    </a:p>
                  </a:txBody>
                  <a:tcPr>
                    <a:solidFill>
                      <a:schemeClr val="accent1">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1028736" y="357166"/>
            <a:ext cx="8686800" cy="838200"/>
          </a:xfrm>
        </p:spPr>
        <p:txBody>
          <a:bodyPr>
            <a:normAutofit/>
          </a:bodyPr>
          <a:lstStyle/>
          <a:p>
            <a:r>
              <a:rPr lang="el-GR" sz="2800" b="1" dirty="0" smtClean="0">
                <a:latin typeface="+mn-lt"/>
                <a:cs typeface="Times New Roman" pitchFamily="18" charset="0"/>
              </a:rPr>
              <a:t>    ΠΑΡΑΓΩΓΙΚΑ  χαρακτηριστικα τησ φυλησ </a:t>
            </a:r>
            <a:endParaRPr lang="el-GR" sz="2800" dirty="0">
              <a:latin typeface="+mn-lt"/>
              <a:cs typeface="Times New Roman" pitchFamily="18" charset="0"/>
            </a:endParaRPr>
          </a:p>
        </p:txBody>
      </p:sp>
      <p:graphicFrame>
        <p:nvGraphicFramePr>
          <p:cNvPr id="5" name="3 - Θέση περιεχομένου"/>
          <p:cNvGraphicFramePr>
            <a:graphicFrameLocks noGrp="1"/>
          </p:cNvGraphicFramePr>
          <p:nvPr>
            <p:ph idx="1"/>
          </p:nvPr>
        </p:nvGraphicFramePr>
        <p:xfrm>
          <a:off x="357158" y="1214422"/>
          <a:ext cx="8572560" cy="5212080"/>
        </p:xfrm>
        <a:graphic>
          <a:graphicData uri="http://schemas.openxmlformats.org/drawingml/2006/table">
            <a:tbl>
              <a:tblPr firstRow="1" bandRow="1">
                <a:tableStyleId>{5C22544A-7EE6-4342-B048-85BDC9FD1C3A}</a:tableStyleId>
              </a:tblPr>
              <a:tblGrid>
                <a:gridCol w="3750492"/>
                <a:gridCol w="4822068"/>
              </a:tblGrid>
              <a:tr h="330300">
                <a:tc>
                  <a:txBody>
                    <a:bodyPr/>
                    <a:lstStyle/>
                    <a:p>
                      <a:r>
                        <a:rPr kumimoji="0" lang="el-GR" sz="2000" b="1" kern="1200" dirty="0" smtClean="0">
                          <a:solidFill>
                            <a:schemeClr val="tx1"/>
                          </a:solidFill>
                          <a:latin typeface="+mn-lt"/>
                          <a:ea typeface="+mn-ea"/>
                          <a:cs typeface="Times New Roman" pitchFamily="18" charset="0"/>
                        </a:rPr>
                        <a:t>Παραγωγικά χαρακτηριστικά</a:t>
                      </a:r>
                      <a:endParaRPr kumimoji="0" lang="el-GR" sz="2000" b="1" kern="1200" dirty="0">
                        <a:solidFill>
                          <a:schemeClr val="tx1"/>
                        </a:solidFill>
                        <a:latin typeface="+mn-lt"/>
                        <a:ea typeface="+mn-ea"/>
                        <a:cs typeface="Times New Roman" pitchFamily="18" charset="0"/>
                      </a:endParaRPr>
                    </a:p>
                  </a:txBody>
                  <a:tcPr/>
                </a:tc>
                <a:tc>
                  <a:txBody>
                    <a:bodyPr/>
                    <a:lstStyle/>
                    <a:p>
                      <a:pPr algn="ctr"/>
                      <a:r>
                        <a:rPr kumimoji="0" lang="el-GR" sz="2000" b="1" kern="1200" dirty="0" smtClean="0">
                          <a:solidFill>
                            <a:schemeClr val="tx1"/>
                          </a:solidFill>
                          <a:latin typeface="+mn-lt"/>
                          <a:ea typeface="+mn-ea"/>
                          <a:cs typeface="Times New Roman" pitchFamily="18" charset="0"/>
                        </a:rPr>
                        <a:t>Πηγή</a:t>
                      </a:r>
                      <a:endParaRPr kumimoji="0" lang="el-GR" sz="2000" b="1" kern="1200" dirty="0">
                        <a:solidFill>
                          <a:schemeClr val="tx1"/>
                        </a:solidFill>
                        <a:latin typeface="+mn-lt"/>
                        <a:ea typeface="+mn-ea"/>
                        <a:cs typeface="Times New Roman" pitchFamily="18" charset="0"/>
                      </a:endParaRPr>
                    </a:p>
                  </a:txBody>
                  <a:tcPr/>
                </a:tc>
              </a:tr>
              <a:tr h="310440">
                <a:tc gridSpan="2">
                  <a:txBody>
                    <a:bodyPr/>
                    <a:lstStyle/>
                    <a:p>
                      <a:r>
                        <a:rPr lang="el-GR" sz="1600" b="1" u="none" dirty="0" smtClean="0">
                          <a:latin typeface="+mn-lt"/>
                          <a:cs typeface="Times New Roman" pitchFamily="18" charset="0"/>
                        </a:rPr>
                        <a:t>Βάρος</a:t>
                      </a:r>
                      <a:r>
                        <a:rPr lang="el-GR" sz="1600" b="1" u="none" baseline="0" dirty="0" smtClean="0">
                          <a:latin typeface="+mn-lt"/>
                          <a:cs typeface="Times New Roman" pitchFamily="18" charset="0"/>
                        </a:rPr>
                        <a:t> γέννησης</a:t>
                      </a:r>
                      <a:endParaRPr lang="el-GR" sz="1600" b="1" u="none" dirty="0">
                        <a:latin typeface="+mn-lt"/>
                        <a:cs typeface="Times New Roman" pitchFamily="18" charset="0"/>
                      </a:endParaRPr>
                    </a:p>
                  </a:txBody>
                  <a:tcPr>
                    <a:solidFill>
                      <a:schemeClr val="accent1">
                        <a:lumMod val="60000"/>
                        <a:lumOff val="40000"/>
                      </a:schemeClr>
                    </a:solidFill>
                  </a:tcPr>
                </a:tc>
                <a:tc hMerge="1">
                  <a:txBody>
                    <a:bodyPr/>
                    <a:lstStyle/>
                    <a:p>
                      <a:endParaRPr lang="el-GR"/>
                    </a:p>
                  </a:txBody>
                  <a:tcPr/>
                </a:tc>
              </a:tr>
              <a:tr h="536215">
                <a:tc>
                  <a:txBody>
                    <a:bodyPr/>
                    <a:lstStyle/>
                    <a:p>
                      <a:r>
                        <a:rPr kumimoji="0" lang="el-GR" sz="1600" kern="1200" dirty="0" smtClean="0">
                          <a:solidFill>
                            <a:schemeClr val="dk1"/>
                          </a:solidFill>
                          <a:latin typeface="+mn-lt"/>
                          <a:ea typeface="+mn-ea"/>
                          <a:cs typeface="Times New Roman" pitchFamily="18" charset="0"/>
                        </a:rPr>
                        <a:t>3,64-3,85 </a:t>
                      </a:r>
                      <a:r>
                        <a:rPr kumimoji="0" lang="en-US" sz="1600" kern="1200" dirty="0" smtClean="0">
                          <a:solidFill>
                            <a:schemeClr val="dk1"/>
                          </a:solidFill>
                          <a:latin typeface="+mn-lt"/>
                          <a:ea typeface="+mn-ea"/>
                          <a:cs typeface="Times New Roman" pitchFamily="18" charset="0"/>
                        </a:rPr>
                        <a:t>kg </a:t>
                      </a:r>
                      <a:r>
                        <a:rPr kumimoji="0" lang="el-GR" sz="1600" kern="1200" dirty="0" smtClean="0">
                          <a:solidFill>
                            <a:schemeClr val="dk1"/>
                          </a:solidFill>
                          <a:latin typeface="+mn-lt"/>
                          <a:ea typeface="+mn-ea"/>
                          <a:cs typeface="Times New Roman" pitchFamily="18" charset="0"/>
                        </a:rPr>
                        <a:t>♂</a:t>
                      </a:r>
                    </a:p>
                    <a:p>
                      <a:r>
                        <a:rPr kumimoji="0" lang="el-GR" sz="1600" kern="1200" dirty="0" smtClean="0">
                          <a:solidFill>
                            <a:schemeClr val="dk1"/>
                          </a:solidFill>
                          <a:latin typeface="+mn-lt"/>
                          <a:ea typeface="+mn-ea"/>
                          <a:cs typeface="Times New Roman" pitchFamily="18" charset="0"/>
                        </a:rPr>
                        <a:t>3,49-3,65 </a:t>
                      </a:r>
                      <a:r>
                        <a:rPr kumimoji="0" lang="en-US" sz="1600" kern="1200" dirty="0" smtClean="0">
                          <a:solidFill>
                            <a:schemeClr val="dk1"/>
                          </a:solidFill>
                          <a:latin typeface="+mn-lt"/>
                          <a:ea typeface="+mn-ea"/>
                          <a:cs typeface="Times New Roman" pitchFamily="18" charset="0"/>
                        </a:rPr>
                        <a:t>kg </a:t>
                      </a:r>
                      <a:r>
                        <a:rPr kumimoji="0" lang="el-GR" sz="1600" kern="1200" dirty="0" smtClean="0">
                          <a:solidFill>
                            <a:schemeClr val="dk1"/>
                          </a:solidFill>
                          <a:latin typeface="+mn-lt"/>
                          <a:ea typeface="+mn-ea"/>
                          <a:cs typeface="Times New Roman" pitchFamily="18" charset="0"/>
                        </a:rPr>
                        <a:t>♀</a:t>
                      </a:r>
                      <a:endParaRPr lang="el-GR" sz="1600" dirty="0">
                        <a:latin typeface="+mn-lt"/>
                        <a:cs typeface="Times New Roman" pitchFamily="18" charset="0"/>
                      </a:endParaRPr>
                    </a:p>
                  </a:txBody>
                  <a:tcPr>
                    <a:solidFill>
                      <a:schemeClr val="accent1">
                        <a:lumMod val="40000"/>
                        <a:lumOff val="60000"/>
                      </a:schemeClr>
                    </a:solidFill>
                  </a:tcPr>
                </a:tc>
                <a:tc>
                  <a:txBody>
                    <a:bodyPr/>
                    <a:lstStyle/>
                    <a:p>
                      <a:r>
                        <a:rPr kumimoji="0" lang="el-GR" sz="1600" b="1" kern="1200" dirty="0" smtClean="0">
                          <a:solidFill>
                            <a:schemeClr val="dk1"/>
                          </a:solidFill>
                          <a:latin typeface="+mn-lt"/>
                          <a:ea typeface="+mn-ea"/>
                          <a:cs typeface="Times New Roman" pitchFamily="18" charset="0"/>
                        </a:rPr>
                        <a:t>ΣΓΕ Κοίλων Κοζάνης (Τριανταφυλλίδης και συν. ,1997)</a:t>
                      </a:r>
                      <a:endParaRPr lang="el-GR" sz="1600" b="1" dirty="0">
                        <a:latin typeface="+mn-lt"/>
                        <a:cs typeface="Times New Roman" pitchFamily="18" charset="0"/>
                      </a:endParaRPr>
                    </a:p>
                  </a:txBody>
                  <a:tcPr>
                    <a:solidFill>
                      <a:schemeClr val="accent1">
                        <a:lumMod val="40000"/>
                        <a:lumOff val="60000"/>
                      </a:schemeClr>
                    </a:solidFill>
                  </a:tcPr>
                </a:tc>
              </a:tr>
              <a:tr h="536215">
                <a:tc>
                  <a:txBody>
                    <a:bodyPr/>
                    <a:lstStyle/>
                    <a:p>
                      <a:r>
                        <a:rPr kumimoji="0" lang="el-GR" sz="1600" kern="1200" dirty="0" smtClean="0">
                          <a:solidFill>
                            <a:schemeClr val="dk1"/>
                          </a:solidFill>
                          <a:latin typeface="+mn-lt"/>
                          <a:ea typeface="+mn-ea"/>
                          <a:cs typeface="Times New Roman" pitchFamily="18" charset="0"/>
                        </a:rPr>
                        <a:t>3,57±0,51 </a:t>
                      </a:r>
                      <a:r>
                        <a:rPr kumimoji="0" lang="en-US" sz="1600" kern="1200" dirty="0" smtClean="0">
                          <a:solidFill>
                            <a:schemeClr val="dk1"/>
                          </a:solidFill>
                          <a:latin typeface="+mn-lt"/>
                          <a:ea typeface="+mn-ea"/>
                          <a:cs typeface="Times New Roman" pitchFamily="18" charset="0"/>
                        </a:rPr>
                        <a:t>kg </a:t>
                      </a:r>
                      <a:r>
                        <a:rPr kumimoji="0" lang="el-GR" sz="1600" kern="1200" dirty="0" smtClean="0">
                          <a:solidFill>
                            <a:schemeClr val="dk1"/>
                          </a:solidFill>
                          <a:latin typeface="+mn-lt"/>
                          <a:ea typeface="+mn-ea"/>
                          <a:cs typeface="Times New Roman" pitchFamily="18" charset="0"/>
                        </a:rPr>
                        <a:t>♂</a:t>
                      </a:r>
                      <a:r>
                        <a:rPr kumimoji="0" lang="en-US" sz="1600" kern="1200" dirty="0" smtClean="0">
                          <a:solidFill>
                            <a:schemeClr val="dk1"/>
                          </a:solidFill>
                          <a:latin typeface="+mn-lt"/>
                          <a:ea typeface="+mn-ea"/>
                          <a:cs typeface="Times New Roman" pitchFamily="18" charset="0"/>
                        </a:rPr>
                        <a:t> (n=378)</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1600" kern="1200" dirty="0" smtClean="0">
                          <a:solidFill>
                            <a:schemeClr val="dk1"/>
                          </a:solidFill>
                          <a:latin typeface="+mn-lt"/>
                          <a:ea typeface="+mn-ea"/>
                          <a:cs typeface="Times New Roman" pitchFamily="18" charset="0"/>
                        </a:rPr>
                        <a:t>3,53±0,49 </a:t>
                      </a:r>
                      <a:r>
                        <a:rPr kumimoji="0" lang="en-US" sz="1600" kern="1200" dirty="0" smtClean="0">
                          <a:solidFill>
                            <a:schemeClr val="dk1"/>
                          </a:solidFill>
                          <a:latin typeface="+mn-lt"/>
                          <a:ea typeface="+mn-ea"/>
                          <a:cs typeface="Times New Roman" pitchFamily="18" charset="0"/>
                        </a:rPr>
                        <a:t>kg </a:t>
                      </a:r>
                      <a:r>
                        <a:rPr kumimoji="0" lang="el-GR" sz="1600" kern="1200" dirty="0" smtClean="0">
                          <a:solidFill>
                            <a:schemeClr val="dk1"/>
                          </a:solidFill>
                          <a:latin typeface="+mn-lt"/>
                          <a:ea typeface="+mn-ea"/>
                          <a:cs typeface="Times New Roman" pitchFamily="18" charset="0"/>
                        </a:rPr>
                        <a:t>♀</a:t>
                      </a:r>
                      <a:r>
                        <a:rPr kumimoji="0" lang="en-US" sz="1600" kern="1200" dirty="0" smtClean="0">
                          <a:solidFill>
                            <a:schemeClr val="dk1"/>
                          </a:solidFill>
                          <a:latin typeface="+mn-lt"/>
                          <a:ea typeface="+mn-ea"/>
                          <a:cs typeface="Times New Roman" pitchFamily="18" charset="0"/>
                        </a:rPr>
                        <a:t> (n=366)</a:t>
                      </a:r>
                      <a:endParaRPr lang="el-GR" sz="1600" dirty="0" smtClean="0">
                        <a:latin typeface="+mn-lt"/>
                        <a:cs typeface="Times New Roman" pitchFamily="18" charset="0"/>
                      </a:endParaRPr>
                    </a:p>
                  </a:txBody>
                  <a:tcPr>
                    <a:solidFill>
                      <a:schemeClr val="accent1">
                        <a:lumMod val="40000"/>
                        <a:lumOff val="60000"/>
                      </a:schemeClr>
                    </a:solidFill>
                  </a:tcPr>
                </a:tc>
                <a:tc>
                  <a:txBody>
                    <a:bodyPr/>
                    <a:lstStyle/>
                    <a:p>
                      <a:r>
                        <a:rPr lang="el-GR" sz="1600" b="1" dirty="0" smtClean="0">
                          <a:latin typeface="+mn-lt"/>
                          <a:cs typeface="Times New Roman" pitchFamily="18" charset="0"/>
                        </a:rPr>
                        <a:t>Στοιχεία Ινστιτούτου Κτηνοτροφίας (2010-2013)</a:t>
                      </a:r>
                      <a:endParaRPr lang="el-GR" sz="1600" b="1" dirty="0">
                        <a:latin typeface="+mn-lt"/>
                        <a:cs typeface="Times New Roman" pitchFamily="18" charset="0"/>
                      </a:endParaRPr>
                    </a:p>
                  </a:txBody>
                  <a:tcPr>
                    <a:solidFill>
                      <a:schemeClr val="accent1">
                        <a:lumMod val="40000"/>
                        <a:lumOff val="60000"/>
                      </a:schemeClr>
                    </a:solidFill>
                  </a:tcPr>
                </a:tc>
              </a:tr>
              <a:tr h="310440">
                <a:tc gridSpan="2">
                  <a:txBody>
                    <a:bodyPr/>
                    <a:lstStyle/>
                    <a:p>
                      <a:r>
                        <a:rPr lang="el-GR" sz="1600" b="1" u="none" dirty="0" smtClean="0">
                          <a:latin typeface="+mn-lt"/>
                          <a:cs typeface="Times New Roman" pitchFamily="18" charset="0"/>
                        </a:rPr>
                        <a:t>Βάρος</a:t>
                      </a:r>
                      <a:r>
                        <a:rPr lang="el-GR" sz="1600" b="1" u="none" baseline="0" dirty="0" smtClean="0">
                          <a:latin typeface="+mn-lt"/>
                          <a:cs typeface="Times New Roman" pitchFamily="18" charset="0"/>
                        </a:rPr>
                        <a:t> Απογαλακτισμού</a:t>
                      </a:r>
                      <a:endParaRPr lang="el-GR" sz="1600" b="1" u="none" dirty="0">
                        <a:latin typeface="+mn-lt"/>
                        <a:cs typeface="Times New Roman" pitchFamily="18" charset="0"/>
                      </a:endParaRPr>
                    </a:p>
                  </a:txBody>
                  <a:tcPr>
                    <a:solidFill>
                      <a:schemeClr val="accent1">
                        <a:lumMod val="60000"/>
                        <a:lumOff val="40000"/>
                      </a:schemeClr>
                    </a:solidFill>
                  </a:tcPr>
                </a:tc>
                <a:tc hMerge="1">
                  <a:txBody>
                    <a:bodyPr/>
                    <a:lstStyle/>
                    <a:p>
                      <a:endParaRPr lang="el-GR"/>
                    </a:p>
                  </a:txBody>
                  <a:tcPr/>
                </a:tc>
              </a:tr>
              <a:tr h="536215">
                <a:tc>
                  <a:txBody>
                    <a:bodyPr/>
                    <a:lstStyle/>
                    <a:p>
                      <a:r>
                        <a:rPr kumimoji="0" lang="el-GR" sz="1600" kern="1200" dirty="0" smtClean="0">
                          <a:solidFill>
                            <a:schemeClr val="dk1"/>
                          </a:solidFill>
                          <a:latin typeface="+mn-lt"/>
                          <a:ea typeface="+mn-ea"/>
                          <a:cs typeface="Times New Roman" pitchFamily="18" charset="0"/>
                        </a:rPr>
                        <a:t>12,4-14,70 </a:t>
                      </a:r>
                      <a:r>
                        <a:rPr kumimoji="0" lang="en-US" sz="1600" kern="1200" dirty="0" smtClean="0">
                          <a:solidFill>
                            <a:schemeClr val="dk1"/>
                          </a:solidFill>
                          <a:latin typeface="+mn-lt"/>
                          <a:ea typeface="+mn-ea"/>
                          <a:cs typeface="Times New Roman" pitchFamily="18" charset="0"/>
                        </a:rPr>
                        <a:t>kg </a:t>
                      </a:r>
                      <a:r>
                        <a:rPr kumimoji="0" lang="el-GR" sz="1600" kern="1200" dirty="0" smtClean="0">
                          <a:solidFill>
                            <a:schemeClr val="dk1"/>
                          </a:solidFill>
                          <a:latin typeface="+mn-lt"/>
                          <a:ea typeface="+mn-ea"/>
                          <a:cs typeface="Times New Roman" pitchFamily="18" charset="0"/>
                        </a:rPr>
                        <a:t>♂</a:t>
                      </a:r>
                    </a:p>
                    <a:p>
                      <a:r>
                        <a:rPr kumimoji="0" lang="el-GR" sz="1600" kern="1200" dirty="0" smtClean="0">
                          <a:solidFill>
                            <a:schemeClr val="dk1"/>
                          </a:solidFill>
                          <a:latin typeface="+mn-lt"/>
                          <a:ea typeface="+mn-ea"/>
                          <a:cs typeface="Times New Roman" pitchFamily="18" charset="0"/>
                        </a:rPr>
                        <a:t>12,1-13,80 </a:t>
                      </a:r>
                      <a:r>
                        <a:rPr kumimoji="0" lang="en-US" sz="1600" kern="1200" dirty="0" smtClean="0">
                          <a:solidFill>
                            <a:schemeClr val="dk1"/>
                          </a:solidFill>
                          <a:latin typeface="+mn-lt"/>
                          <a:ea typeface="+mn-ea"/>
                          <a:cs typeface="Times New Roman" pitchFamily="18" charset="0"/>
                        </a:rPr>
                        <a:t>kg </a:t>
                      </a:r>
                      <a:r>
                        <a:rPr kumimoji="0" lang="el-GR" sz="1600" kern="1200" dirty="0" smtClean="0">
                          <a:solidFill>
                            <a:schemeClr val="dk1"/>
                          </a:solidFill>
                          <a:latin typeface="+mn-lt"/>
                          <a:ea typeface="+mn-ea"/>
                          <a:cs typeface="Times New Roman" pitchFamily="18" charset="0"/>
                        </a:rPr>
                        <a:t>♀</a:t>
                      </a:r>
                      <a:endParaRPr lang="el-GR" sz="1600" dirty="0">
                        <a:latin typeface="+mn-lt"/>
                        <a:cs typeface="Times New Roman" pitchFamily="18" charset="0"/>
                      </a:endParaRPr>
                    </a:p>
                  </a:txBody>
                  <a:tcPr>
                    <a:solidFill>
                      <a:schemeClr val="accent1">
                        <a:lumMod val="40000"/>
                        <a:lumOff val="60000"/>
                      </a:schemeClr>
                    </a:solidFill>
                  </a:tcPr>
                </a:tc>
                <a:tc>
                  <a:txBody>
                    <a:bodyPr/>
                    <a:lstStyle/>
                    <a:p>
                      <a:r>
                        <a:rPr kumimoji="0" lang="el-GR" sz="1600" b="1" kern="1200" dirty="0" smtClean="0">
                          <a:solidFill>
                            <a:schemeClr val="dk1"/>
                          </a:solidFill>
                          <a:latin typeface="+mn-lt"/>
                          <a:ea typeface="+mn-ea"/>
                          <a:cs typeface="Times New Roman" pitchFamily="18" charset="0"/>
                        </a:rPr>
                        <a:t>ΣΓΕ Κοίλων Κοζάνης (Τριανταφυλλίδης και συν. ,1997)</a:t>
                      </a:r>
                      <a:endParaRPr lang="el-GR" sz="1600" b="1" dirty="0">
                        <a:latin typeface="+mn-lt"/>
                        <a:cs typeface="Times New Roman" pitchFamily="18" charset="0"/>
                      </a:endParaRPr>
                    </a:p>
                  </a:txBody>
                  <a:tcPr>
                    <a:solidFill>
                      <a:schemeClr val="accent1">
                        <a:lumMod val="40000"/>
                        <a:lumOff val="60000"/>
                      </a:schemeClr>
                    </a:solidFill>
                  </a:tcPr>
                </a:tc>
              </a:tr>
              <a:tr h="536215">
                <a:tc>
                  <a:txBody>
                    <a:bodyPr/>
                    <a:lstStyle/>
                    <a:p>
                      <a:r>
                        <a:rPr kumimoji="0" lang="el-GR" sz="1600" kern="1200" dirty="0" smtClean="0">
                          <a:solidFill>
                            <a:schemeClr val="dk1"/>
                          </a:solidFill>
                          <a:latin typeface="+mn-lt"/>
                          <a:ea typeface="+mn-ea"/>
                          <a:cs typeface="Times New Roman" pitchFamily="18" charset="0"/>
                        </a:rPr>
                        <a:t>14,21±3,00  </a:t>
                      </a:r>
                      <a:r>
                        <a:rPr kumimoji="0" lang="en-US" sz="1600" kern="1200" dirty="0" smtClean="0">
                          <a:solidFill>
                            <a:schemeClr val="dk1"/>
                          </a:solidFill>
                          <a:latin typeface="+mn-lt"/>
                          <a:ea typeface="+mn-ea"/>
                          <a:cs typeface="Times New Roman" pitchFamily="18" charset="0"/>
                        </a:rPr>
                        <a:t>kg </a:t>
                      </a:r>
                      <a:r>
                        <a:rPr kumimoji="0" lang="el-GR" sz="1600" kern="1200" dirty="0" smtClean="0">
                          <a:solidFill>
                            <a:schemeClr val="dk1"/>
                          </a:solidFill>
                          <a:latin typeface="+mn-lt"/>
                          <a:ea typeface="+mn-ea"/>
                          <a:cs typeface="Times New Roman" pitchFamily="18" charset="0"/>
                        </a:rPr>
                        <a:t>♂</a:t>
                      </a:r>
                      <a:r>
                        <a:rPr kumimoji="0" lang="en-US" sz="1600" kern="1200" dirty="0" smtClean="0">
                          <a:solidFill>
                            <a:schemeClr val="dk1"/>
                          </a:solidFill>
                          <a:latin typeface="+mn-lt"/>
                          <a:ea typeface="+mn-ea"/>
                          <a:cs typeface="Times New Roman" pitchFamily="18" charset="0"/>
                        </a:rPr>
                        <a:t> (n=378)</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1600" kern="1200" dirty="0" smtClean="0">
                          <a:solidFill>
                            <a:schemeClr val="dk1"/>
                          </a:solidFill>
                          <a:latin typeface="+mn-lt"/>
                          <a:ea typeface="+mn-ea"/>
                          <a:cs typeface="Times New Roman" pitchFamily="18" charset="0"/>
                        </a:rPr>
                        <a:t>13,74±3,27  </a:t>
                      </a:r>
                      <a:r>
                        <a:rPr kumimoji="0" lang="en-US" sz="1600" kern="1200" dirty="0" smtClean="0">
                          <a:solidFill>
                            <a:schemeClr val="dk1"/>
                          </a:solidFill>
                          <a:latin typeface="+mn-lt"/>
                          <a:ea typeface="+mn-ea"/>
                          <a:cs typeface="Times New Roman" pitchFamily="18" charset="0"/>
                        </a:rPr>
                        <a:t>kg </a:t>
                      </a:r>
                      <a:r>
                        <a:rPr kumimoji="0" lang="el-GR" sz="1600" kern="1200" dirty="0" smtClean="0">
                          <a:solidFill>
                            <a:schemeClr val="dk1"/>
                          </a:solidFill>
                          <a:latin typeface="+mn-lt"/>
                          <a:ea typeface="+mn-ea"/>
                          <a:cs typeface="Times New Roman" pitchFamily="18" charset="0"/>
                        </a:rPr>
                        <a:t>♀</a:t>
                      </a:r>
                      <a:r>
                        <a:rPr kumimoji="0" lang="en-US" sz="1600" kern="1200" dirty="0" smtClean="0">
                          <a:solidFill>
                            <a:schemeClr val="dk1"/>
                          </a:solidFill>
                          <a:latin typeface="+mn-lt"/>
                          <a:ea typeface="+mn-ea"/>
                          <a:cs typeface="Times New Roman" pitchFamily="18" charset="0"/>
                        </a:rPr>
                        <a:t> (n=366)</a:t>
                      </a:r>
                      <a:endParaRPr lang="el-GR" sz="1600" dirty="0" smtClean="0">
                        <a:latin typeface="+mn-lt"/>
                        <a:cs typeface="Times New Roman" pitchFamily="18"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latin typeface="+mn-lt"/>
                          <a:cs typeface="Times New Roman" pitchFamily="18" charset="0"/>
                        </a:rPr>
                        <a:t>Στοιχεία Ινστιτούτου Κτηνοτροφίας (2010-2013)</a:t>
                      </a:r>
                    </a:p>
                    <a:p>
                      <a:endParaRPr lang="el-GR" sz="1600" b="1" dirty="0">
                        <a:latin typeface="+mn-lt"/>
                        <a:cs typeface="Times New Roman" pitchFamily="18" charset="0"/>
                      </a:endParaRPr>
                    </a:p>
                  </a:txBody>
                  <a:tcPr>
                    <a:solidFill>
                      <a:schemeClr val="accent1">
                        <a:lumMod val="40000"/>
                        <a:lumOff val="60000"/>
                      </a:schemeClr>
                    </a:solidFill>
                  </a:tcPr>
                </a:tc>
              </a:tr>
              <a:tr h="310440">
                <a:tc gridSpan="2">
                  <a:txBody>
                    <a:bodyPr/>
                    <a:lstStyle/>
                    <a:p>
                      <a:r>
                        <a:rPr kumimoji="0" lang="el-GR" sz="1600" b="1" u="none" kern="1200" dirty="0" smtClean="0">
                          <a:solidFill>
                            <a:schemeClr val="dk1"/>
                          </a:solidFill>
                          <a:latin typeface="+mn-lt"/>
                          <a:ea typeface="+mn-ea"/>
                          <a:cs typeface="Times New Roman" pitchFamily="18" charset="0"/>
                        </a:rPr>
                        <a:t>Ημερήσια αύξηση Ζώντος Βάρους</a:t>
                      </a:r>
                      <a:endParaRPr lang="el-GR" sz="1600" b="1" u="none" dirty="0">
                        <a:latin typeface="+mn-lt"/>
                        <a:cs typeface="Times New Roman" pitchFamily="18" charset="0"/>
                      </a:endParaRPr>
                    </a:p>
                  </a:txBody>
                  <a:tcPr>
                    <a:solidFill>
                      <a:schemeClr val="accent1">
                        <a:lumMod val="60000"/>
                        <a:lumOff val="40000"/>
                      </a:schemeClr>
                    </a:solidFill>
                  </a:tcPr>
                </a:tc>
                <a:tc hMerge="1">
                  <a:txBody>
                    <a:bodyPr/>
                    <a:lstStyle/>
                    <a:p>
                      <a:endParaRPr lang="el-GR"/>
                    </a:p>
                  </a:txBody>
                  <a:tcPr/>
                </a:tc>
              </a:tr>
              <a:tr h="5362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600" kern="1200" dirty="0" smtClean="0">
                          <a:solidFill>
                            <a:schemeClr val="dk1"/>
                          </a:solidFill>
                          <a:latin typeface="+mn-lt"/>
                          <a:ea typeface="+mn-ea"/>
                          <a:cs typeface="Times New Roman" pitchFamily="18" charset="0"/>
                        </a:rPr>
                        <a:t>269-303 </a:t>
                      </a:r>
                      <a:r>
                        <a:rPr kumimoji="0" lang="en-US" sz="1600" kern="1200" dirty="0" smtClean="0">
                          <a:solidFill>
                            <a:schemeClr val="dk1"/>
                          </a:solidFill>
                          <a:latin typeface="+mn-lt"/>
                          <a:ea typeface="+mn-ea"/>
                          <a:cs typeface="Times New Roman" pitchFamily="18" charset="0"/>
                        </a:rPr>
                        <a:t>g/</a:t>
                      </a:r>
                      <a:r>
                        <a:rPr kumimoji="0" lang="el-GR" sz="1600" kern="1200" dirty="0" smtClean="0">
                          <a:solidFill>
                            <a:schemeClr val="dk1"/>
                          </a:solidFill>
                          <a:latin typeface="+mn-lt"/>
                          <a:ea typeface="+mn-ea"/>
                          <a:cs typeface="Times New Roman" pitchFamily="18" charset="0"/>
                        </a:rPr>
                        <a:t>ημέρα</a:t>
                      </a:r>
                      <a:r>
                        <a:rPr kumimoji="0" lang="el-GR" sz="1600" kern="1200" baseline="0" dirty="0" smtClean="0">
                          <a:solidFill>
                            <a:schemeClr val="dk1"/>
                          </a:solidFill>
                          <a:latin typeface="+mn-lt"/>
                          <a:ea typeface="+mn-ea"/>
                          <a:cs typeface="Times New Roman" pitchFamily="18" charset="0"/>
                        </a:rPr>
                        <a:t> </a:t>
                      </a:r>
                      <a:r>
                        <a:rPr kumimoji="0" lang="el-GR" sz="1600" kern="1200" dirty="0" smtClean="0">
                          <a:solidFill>
                            <a:schemeClr val="dk1"/>
                          </a:solidFill>
                          <a:latin typeface="+mn-lt"/>
                          <a:ea typeface="+mn-ea"/>
                          <a:cs typeface="Times New Roman" pitchFamily="18" charset="0"/>
                        </a:rPr>
                        <a:t>♂</a:t>
                      </a:r>
                      <a:endParaRPr kumimoji="0" lang="en-US" sz="1600" kern="1200" baseline="0" dirty="0" smtClean="0">
                        <a:solidFill>
                          <a:schemeClr val="dk1"/>
                        </a:solidFill>
                        <a:latin typeface="+mn-lt"/>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1600" kern="1200" dirty="0" smtClean="0">
                          <a:solidFill>
                            <a:schemeClr val="dk1"/>
                          </a:solidFill>
                          <a:latin typeface="+mn-lt"/>
                          <a:ea typeface="+mn-ea"/>
                          <a:cs typeface="Times New Roman" pitchFamily="18" charset="0"/>
                        </a:rPr>
                        <a:t>207 </a:t>
                      </a:r>
                      <a:r>
                        <a:rPr kumimoji="0" lang="en-US" sz="1600" kern="1200" dirty="0" smtClean="0">
                          <a:solidFill>
                            <a:schemeClr val="dk1"/>
                          </a:solidFill>
                          <a:latin typeface="+mn-lt"/>
                          <a:ea typeface="+mn-ea"/>
                          <a:cs typeface="Times New Roman" pitchFamily="18" charset="0"/>
                        </a:rPr>
                        <a:t>-</a:t>
                      </a:r>
                      <a:r>
                        <a:rPr kumimoji="0" lang="el-GR" sz="1600" kern="1200" dirty="0" smtClean="0">
                          <a:solidFill>
                            <a:schemeClr val="dk1"/>
                          </a:solidFill>
                          <a:latin typeface="+mn-lt"/>
                          <a:ea typeface="+mn-ea"/>
                          <a:cs typeface="Times New Roman" pitchFamily="18" charset="0"/>
                        </a:rPr>
                        <a:t>234 </a:t>
                      </a:r>
                      <a:r>
                        <a:rPr kumimoji="0" lang="en-US" sz="1600" kern="1200" dirty="0" smtClean="0">
                          <a:solidFill>
                            <a:schemeClr val="dk1"/>
                          </a:solidFill>
                          <a:latin typeface="+mn-lt"/>
                          <a:ea typeface="+mn-ea"/>
                          <a:cs typeface="Times New Roman" pitchFamily="18" charset="0"/>
                        </a:rPr>
                        <a:t>g/</a:t>
                      </a:r>
                      <a:r>
                        <a:rPr kumimoji="0" lang="el-GR" sz="1600" kern="1200" dirty="0" smtClean="0">
                          <a:solidFill>
                            <a:schemeClr val="dk1"/>
                          </a:solidFill>
                          <a:latin typeface="+mn-lt"/>
                          <a:ea typeface="+mn-ea"/>
                          <a:cs typeface="Times New Roman" pitchFamily="18" charset="0"/>
                        </a:rPr>
                        <a:t>ημέρα</a:t>
                      </a:r>
                      <a:r>
                        <a:rPr kumimoji="0" lang="en-US" sz="1600" kern="1200" dirty="0" smtClean="0">
                          <a:solidFill>
                            <a:schemeClr val="dk1"/>
                          </a:solidFill>
                          <a:latin typeface="+mn-lt"/>
                          <a:ea typeface="+mn-ea"/>
                          <a:cs typeface="Times New Roman" pitchFamily="18" charset="0"/>
                        </a:rPr>
                        <a:t> </a:t>
                      </a:r>
                      <a:r>
                        <a:rPr kumimoji="0" lang="el-GR" sz="1600" kern="1200" dirty="0" smtClean="0">
                          <a:solidFill>
                            <a:schemeClr val="dk1"/>
                          </a:solidFill>
                          <a:latin typeface="+mn-lt"/>
                          <a:ea typeface="+mn-ea"/>
                          <a:cs typeface="Times New Roman" pitchFamily="18" charset="0"/>
                        </a:rPr>
                        <a:t>♀</a:t>
                      </a:r>
                      <a:endParaRPr lang="el-GR" sz="1600" dirty="0" smtClean="0">
                        <a:latin typeface="+mn-lt"/>
                        <a:cs typeface="Times New Roman" pitchFamily="18" charset="0"/>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mn-lt"/>
                          <a:ea typeface="+mn-ea"/>
                          <a:cs typeface="Times New Roman" pitchFamily="18" charset="0"/>
                        </a:rPr>
                        <a:t>Christodoulou et al</a:t>
                      </a:r>
                      <a:r>
                        <a:rPr kumimoji="0" lang="el-GR" sz="1600" b="1" kern="1200" dirty="0" smtClean="0">
                          <a:solidFill>
                            <a:schemeClr val="dk1"/>
                          </a:solidFill>
                          <a:latin typeface="+mn-lt"/>
                          <a:ea typeface="+mn-ea"/>
                          <a:cs typeface="Times New Roman" pitchFamily="18" charset="0"/>
                        </a:rPr>
                        <a:t>.</a:t>
                      </a:r>
                      <a:r>
                        <a:rPr kumimoji="0" lang="en-US" sz="1600" b="1" kern="1200" baseline="0" dirty="0" smtClean="0">
                          <a:solidFill>
                            <a:schemeClr val="dk1"/>
                          </a:solidFill>
                          <a:latin typeface="+mn-lt"/>
                          <a:ea typeface="+mn-ea"/>
                          <a:cs typeface="Times New Roman" pitchFamily="18" charset="0"/>
                        </a:rPr>
                        <a:t> (</a:t>
                      </a:r>
                      <a:r>
                        <a:rPr kumimoji="0" lang="el-GR" sz="1600" b="1" kern="1200" dirty="0" smtClean="0">
                          <a:solidFill>
                            <a:schemeClr val="dk1"/>
                          </a:solidFill>
                          <a:latin typeface="+mn-lt"/>
                          <a:ea typeface="+mn-ea"/>
                          <a:cs typeface="Times New Roman" pitchFamily="18" charset="0"/>
                        </a:rPr>
                        <a:t> 2008</a:t>
                      </a:r>
                      <a:r>
                        <a:rPr kumimoji="0" lang="en-US" sz="1600" b="1" kern="1200" dirty="0" smtClean="0">
                          <a:solidFill>
                            <a:schemeClr val="dk1"/>
                          </a:solidFill>
                          <a:latin typeface="+mn-lt"/>
                          <a:ea typeface="+mn-ea"/>
                          <a:cs typeface="Times New Roman" pitchFamily="18" charset="0"/>
                        </a:rPr>
                        <a:t>)</a:t>
                      </a:r>
                      <a:r>
                        <a:rPr kumimoji="0" lang="el-GR" sz="1600" b="1" kern="1200" baseline="0" dirty="0" smtClean="0">
                          <a:solidFill>
                            <a:schemeClr val="dk1"/>
                          </a:solidFill>
                          <a:latin typeface="+mn-lt"/>
                          <a:ea typeface="+mn-ea"/>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mn-lt"/>
                          <a:ea typeface="+mn-ea"/>
                          <a:cs typeface="Times New Roman" pitchFamily="18" charset="0"/>
                        </a:rPr>
                        <a:t>Bampidis et al</a:t>
                      </a:r>
                      <a:r>
                        <a:rPr kumimoji="0" lang="el-GR" sz="1600" b="1" kern="1200" dirty="0" smtClean="0">
                          <a:solidFill>
                            <a:schemeClr val="dk1"/>
                          </a:solidFill>
                          <a:latin typeface="+mn-lt"/>
                          <a:ea typeface="+mn-ea"/>
                          <a:cs typeface="Times New Roman" pitchFamily="18" charset="0"/>
                        </a:rPr>
                        <a:t>. </a:t>
                      </a:r>
                      <a:r>
                        <a:rPr kumimoji="0" lang="en-US" sz="1600" b="1" kern="1200" dirty="0" smtClean="0">
                          <a:solidFill>
                            <a:schemeClr val="dk1"/>
                          </a:solidFill>
                          <a:latin typeface="+mn-lt"/>
                          <a:ea typeface="+mn-ea"/>
                          <a:cs typeface="Times New Roman" pitchFamily="18" charset="0"/>
                        </a:rPr>
                        <a:t>(</a:t>
                      </a:r>
                      <a:r>
                        <a:rPr kumimoji="0" lang="el-GR" sz="1600" b="1" kern="1200" dirty="0" smtClean="0">
                          <a:solidFill>
                            <a:schemeClr val="dk1"/>
                          </a:solidFill>
                          <a:latin typeface="+mn-lt"/>
                          <a:ea typeface="+mn-ea"/>
                          <a:cs typeface="Times New Roman" pitchFamily="18" charset="0"/>
                        </a:rPr>
                        <a:t>2005</a:t>
                      </a:r>
                      <a:r>
                        <a:rPr kumimoji="0" lang="en-US" sz="1600" b="1" kern="1200" dirty="0" smtClean="0">
                          <a:solidFill>
                            <a:schemeClr val="dk1"/>
                          </a:solidFill>
                          <a:latin typeface="+mn-lt"/>
                          <a:ea typeface="+mn-ea"/>
                          <a:cs typeface="Times New Roman" pitchFamily="18" charset="0"/>
                        </a:rPr>
                        <a:t>)</a:t>
                      </a:r>
                      <a:endParaRPr lang="el-GR" sz="1600" b="1" dirty="0" smtClean="0">
                        <a:latin typeface="+mn-lt"/>
                        <a:cs typeface="Times New Roman" pitchFamily="18" charset="0"/>
                      </a:endParaRPr>
                    </a:p>
                  </a:txBody>
                  <a:tcPr>
                    <a:solidFill>
                      <a:schemeClr val="accent2">
                        <a:lumMod val="60000"/>
                        <a:lumOff val="40000"/>
                      </a:schemeClr>
                    </a:solidFill>
                  </a:tcPr>
                </a:tc>
              </a:tr>
              <a:tr h="330300">
                <a:tc gridSpan="2">
                  <a:txBody>
                    <a:bodyPr/>
                    <a:lstStyle/>
                    <a:p>
                      <a:r>
                        <a:rPr kumimoji="0" lang="el-GR" sz="1600" b="1" u="none" kern="1200" dirty="0" smtClean="0">
                          <a:solidFill>
                            <a:schemeClr val="dk1"/>
                          </a:solidFill>
                          <a:latin typeface="+mn-lt"/>
                          <a:ea typeface="+mn-ea"/>
                          <a:cs typeface="Times New Roman" pitchFamily="18" charset="0"/>
                        </a:rPr>
                        <a:t>Δείκτης μετατρεψιμότητα της τροφής</a:t>
                      </a:r>
                      <a:r>
                        <a:rPr kumimoji="0" lang="en-US" sz="1600" b="1" u="none" kern="1200" dirty="0" smtClean="0">
                          <a:solidFill>
                            <a:schemeClr val="dk1"/>
                          </a:solidFill>
                          <a:latin typeface="+mn-lt"/>
                          <a:ea typeface="+mn-ea"/>
                          <a:cs typeface="Times New Roman" pitchFamily="18" charset="0"/>
                        </a:rPr>
                        <a:t>  </a:t>
                      </a:r>
                      <a:r>
                        <a:rPr kumimoji="0" lang="el-GR" sz="1600" b="1" u="none" kern="1200" dirty="0" smtClean="0">
                          <a:solidFill>
                            <a:schemeClr val="dk1"/>
                          </a:solidFill>
                          <a:latin typeface="+mn-lt"/>
                          <a:ea typeface="+mn-ea"/>
                          <a:cs typeface="Times New Roman" pitchFamily="18" charset="0"/>
                        </a:rPr>
                        <a:t> (</a:t>
                      </a:r>
                      <a:r>
                        <a:rPr kumimoji="0" lang="en-US" sz="1600" b="1" u="none" kern="1200" dirty="0" smtClean="0">
                          <a:solidFill>
                            <a:schemeClr val="dk1"/>
                          </a:solidFill>
                          <a:latin typeface="+mn-lt"/>
                          <a:ea typeface="+mn-ea"/>
                          <a:cs typeface="Times New Roman" pitchFamily="18" charset="0"/>
                        </a:rPr>
                        <a:t>kg</a:t>
                      </a:r>
                      <a:r>
                        <a:rPr kumimoji="0" lang="el-GR" sz="1600" b="1" u="none" kern="1200" dirty="0" smtClean="0">
                          <a:solidFill>
                            <a:schemeClr val="dk1"/>
                          </a:solidFill>
                          <a:latin typeface="+mn-lt"/>
                          <a:ea typeface="+mn-ea"/>
                          <a:cs typeface="Times New Roman" pitchFamily="18" charset="0"/>
                        </a:rPr>
                        <a:t> Ξ.Ο./ </a:t>
                      </a:r>
                      <a:r>
                        <a:rPr kumimoji="0" lang="en-US" sz="1600" b="1" u="none" kern="1200" dirty="0" smtClean="0">
                          <a:solidFill>
                            <a:schemeClr val="dk1"/>
                          </a:solidFill>
                          <a:latin typeface="+mn-lt"/>
                          <a:ea typeface="+mn-ea"/>
                          <a:cs typeface="Times New Roman" pitchFamily="18" charset="0"/>
                        </a:rPr>
                        <a:t>kg</a:t>
                      </a:r>
                      <a:r>
                        <a:rPr kumimoji="0" lang="el-GR" sz="1600" b="1" u="none" kern="1200" dirty="0" smtClean="0">
                          <a:solidFill>
                            <a:schemeClr val="dk1"/>
                          </a:solidFill>
                          <a:latin typeface="+mn-lt"/>
                          <a:ea typeface="+mn-ea"/>
                          <a:cs typeface="Times New Roman" pitchFamily="18" charset="0"/>
                        </a:rPr>
                        <a:t> σ</a:t>
                      </a:r>
                      <a:r>
                        <a:rPr kumimoji="0" lang="en-US" sz="1600" b="1" u="none" kern="1200" dirty="0" smtClean="0">
                          <a:solidFill>
                            <a:schemeClr val="dk1"/>
                          </a:solidFill>
                          <a:latin typeface="+mn-lt"/>
                          <a:ea typeface="+mn-ea"/>
                          <a:cs typeface="Times New Roman" pitchFamily="18" charset="0"/>
                        </a:rPr>
                        <a:t>.</a:t>
                      </a:r>
                      <a:r>
                        <a:rPr kumimoji="0" lang="el-GR" sz="1600" b="1" u="none" kern="1200" dirty="0" smtClean="0">
                          <a:solidFill>
                            <a:schemeClr val="dk1"/>
                          </a:solidFill>
                          <a:latin typeface="+mn-lt"/>
                          <a:ea typeface="+mn-ea"/>
                          <a:cs typeface="Times New Roman" pitchFamily="18" charset="0"/>
                        </a:rPr>
                        <a:t> β</a:t>
                      </a:r>
                      <a:r>
                        <a:rPr kumimoji="0" lang="en-US" sz="1600" b="1" u="none" kern="1200" dirty="0" smtClean="0">
                          <a:solidFill>
                            <a:schemeClr val="dk1"/>
                          </a:solidFill>
                          <a:latin typeface="+mn-lt"/>
                          <a:ea typeface="+mn-ea"/>
                          <a:cs typeface="Times New Roman" pitchFamily="18" charset="0"/>
                        </a:rPr>
                        <a:t>.</a:t>
                      </a:r>
                      <a:r>
                        <a:rPr kumimoji="0" lang="el-GR" sz="1600" b="1" u="none" kern="1200" dirty="0" smtClean="0">
                          <a:solidFill>
                            <a:schemeClr val="dk1"/>
                          </a:solidFill>
                          <a:latin typeface="+mn-lt"/>
                          <a:ea typeface="+mn-ea"/>
                          <a:cs typeface="Times New Roman" pitchFamily="18" charset="0"/>
                        </a:rPr>
                        <a:t>) </a:t>
                      </a:r>
                      <a:endParaRPr lang="el-GR" sz="1600" b="1" u="none" dirty="0">
                        <a:latin typeface="+mn-lt"/>
                        <a:cs typeface="Times New Roman" pitchFamily="18" charset="0"/>
                      </a:endParaRPr>
                    </a:p>
                  </a:txBody>
                  <a:tcPr>
                    <a:solidFill>
                      <a:schemeClr val="accent1">
                        <a:lumMod val="60000"/>
                        <a:lumOff val="40000"/>
                      </a:schemeClr>
                    </a:solidFill>
                  </a:tcPr>
                </a:tc>
                <a:tc hMerge="1">
                  <a:txBody>
                    <a:bodyPr/>
                    <a:lstStyle/>
                    <a:p>
                      <a:endParaRPr lang="el-GR" dirty="0"/>
                    </a:p>
                  </a:txBody>
                  <a:tcPr/>
                </a:tc>
              </a:tr>
              <a:tr h="536215">
                <a:tc>
                  <a:txBody>
                    <a:bodyPr/>
                    <a:lstStyle/>
                    <a:p>
                      <a:r>
                        <a:rPr kumimoji="0" lang="el-GR" sz="1600" kern="1200" dirty="0" smtClean="0">
                          <a:solidFill>
                            <a:schemeClr val="dk1"/>
                          </a:solidFill>
                          <a:latin typeface="+mn-lt"/>
                          <a:ea typeface="+mn-ea"/>
                          <a:cs typeface="Times New Roman" pitchFamily="18" charset="0"/>
                        </a:rPr>
                        <a:t>4,19</a:t>
                      </a:r>
                      <a:r>
                        <a:rPr kumimoji="0" lang="en-US" sz="1600" kern="1200" dirty="0" smtClean="0">
                          <a:solidFill>
                            <a:schemeClr val="dk1"/>
                          </a:solidFill>
                          <a:latin typeface="+mn-lt"/>
                          <a:ea typeface="+mn-ea"/>
                          <a:cs typeface="Times New Roman" pitchFamily="18" charset="0"/>
                        </a:rPr>
                        <a:t> - </a:t>
                      </a:r>
                      <a:r>
                        <a:rPr kumimoji="0" lang="el-GR" sz="1600" kern="1200" dirty="0" smtClean="0">
                          <a:solidFill>
                            <a:schemeClr val="dk1"/>
                          </a:solidFill>
                          <a:latin typeface="+mn-lt"/>
                          <a:ea typeface="+mn-ea"/>
                          <a:cs typeface="Times New Roman" pitchFamily="18" charset="0"/>
                        </a:rPr>
                        <a:t>4,95 ♂</a:t>
                      </a:r>
                      <a:endParaRPr kumimoji="0" lang="en-US" sz="1600" kern="1200" dirty="0" smtClean="0">
                        <a:solidFill>
                          <a:schemeClr val="dk1"/>
                        </a:solidFill>
                        <a:latin typeface="+mn-lt"/>
                        <a:ea typeface="+mn-ea"/>
                        <a:cs typeface="Times New Roman" pitchFamily="18" charset="0"/>
                      </a:endParaRPr>
                    </a:p>
                    <a:p>
                      <a:r>
                        <a:rPr kumimoji="0" lang="el-GR" sz="1600" kern="1200" dirty="0" smtClean="0">
                          <a:solidFill>
                            <a:schemeClr val="dk1"/>
                          </a:solidFill>
                          <a:latin typeface="+mn-lt"/>
                          <a:ea typeface="+mn-ea"/>
                          <a:cs typeface="Times New Roman" pitchFamily="18" charset="0"/>
                        </a:rPr>
                        <a:t>4,99 </a:t>
                      </a:r>
                      <a:r>
                        <a:rPr kumimoji="0" lang="en-US" sz="1600" kern="1200" dirty="0" smtClean="0">
                          <a:solidFill>
                            <a:schemeClr val="dk1"/>
                          </a:solidFill>
                          <a:latin typeface="+mn-lt"/>
                          <a:ea typeface="+mn-ea"/>
                          <a:cs typeface="Times New Roman" pitchFamily="18" charset="0"/>
                        </a:rPr>
                        <a:t>-</a:t>
                      </a:r>
                      <a:r>
                        <a:rPr kumimoji="0" lang="el-GR" sz="1600" kern="1200" dirty="0" smtClean="0">
                          <a:solidFill>
                            <a:schemeClr val="dk1"/>
                          </a:solidFill>
                          <a:latin typeface="+mn-lt"/>
                          <a:ea typeface="+mn-ea"/>
                          <a:cs typeface="Times New Roman" pitchFamily="18" charset="0"/>
                        </a:rPr>
                        <a:t> 6,13 ♀</a:t>
                      </a:r>
                      <a:endParaRPr lang="el-GR" sz="1600" dirty="0">
                        <a:latin typeface="+mn-lt"/>
                        <a:cs typeface="Times New Roman" pitchFamily="18"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mn-lt"/>
                          <a:ea typeface="+mn-ea"/>
                          <a:cs typeface="Times New Roman" pitchFamily="18" charset="0"/>
                        </a:rPr>
                        <a:t>Christodoulou et al</a:t>
                      </a:r>
                      <a:r>
                        <a:rPr kumimoji="0" lang="el-GR" sz="1600" b="1" kern="1200" dirty="0" smtClean="0">
                          <a:solidFill>
                            <a:schemeClr val="dk1"/>
                          </a:solidFill>
                          <a:latin typeface="+mn-lt"/>
                          <a:ea typeface="+mn-ea"/>
                          <a:cs typeface="Times New Roman" pitchFamily="18" charset="0"/>
                        </a:rPr>
                        <a:t>.</a:t>
                      </a:r>
                      <a:r>
                        <a:rPr kumimoji="0" lang="en-US" sz="1600" b="1" kern="1200" baseline="0" dirty="0" smtClean="0">
                          <a:solidFill>
                            <a:schemeClr val="dk1"/>
                          </a:solidFill>
                          <a:latin typeface="+mn-lt"/>
                          <a:ea typeface="+mn-ea"/>
                          <a:cs typeface="Times New Roman" pitchFamily="18" charset="0"/>
                        </a:rPr>
                        <a:t> (</a:t>
                      </a:r>
                      <a:r>
                        <a:rPr kumimoji="0" lang="el-GR" sz="1600" b="1" kern="1200" dirty="0" smtClean="0">
                          <a:solidFill>
                            <a:schemeClr val="dk1"/>
                          </a:solidFill>
                          <a:latin typeface="+mn-lt"/>
                          <a:ea typeface="+mn-ea"/>
                          <a:cs typeface="Times New Roman" pitchFamily="18" charset="0"/>
                        </a:rPr>
                        <a:t> 2008</a:t>
                      </a:r>
                      <a:r>
                        <a:rPr kumimoji="0" lang="en-US" sz="1600" b="1" kern="1200" dirty="0" smtClean="0">
                          <a:solidFill>
                            <a:schemeClr val="dk1"/>
                          </a:solidFill>
                          <a:latin typeface="+mn-lt"/>
                          <a:ea typeface="+mn-ea"/>
                          <a:cs typeface="Times New Roman" pitchFamily="18" charset="0"/>
                        </a:rPr>
                        <a:t>)</a:t>
                      </a:r>
                      <a:endParaRPr kumimoji="0" lang="el-GR" sz="1600" b="1" kern="1200" dirty="0" smtClean="0">
                        <a:solidFill>
                          <a:schemeClr val="dk1"/>
                        </a:solidFill>
                        <a:latin typeface="+mn-lt"/>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mn-lt"/>
                          <a:ea typeface="+mn-ea"/>
                          <a:cs typeface="Times New Roman" pitchFamily="18" charset="0"/>
                        </a:rPr>
                        <a:t>V</a:t>
                      </a:r>
                      <a:r>
                        <a:rPr kumimoji="0" lang="el-GR" sz="1600" b="1" kern="1200" dirty="0" smtClean="0">
                          <a:solidFill>
                            <a:schemeClr val="dk1"/>
                          </a:solidFill>
                          <a:latin typeface="+mn-lt"/>
                          <a:ea typeface="+mn-ea"/>
                          <a:cs typeface="Times New Roman" pitchFamily="18" charset="0"/>
                        </a:rPr>
                        <a:t>.</a:t>
                      </a:r>
                      <a:r>
                        <a:rPr kumimoji="0" lang="en-US" sz="1600" b="1" kern="1200" dirty="0" smtClean="0">
                          <a:solidFill>
                            <a:schemeClr val="dk1"/>
                          </a:solidFill>
                          <a:latin typeface="+mn-lt"/>
                          <a:ea typeface="+mn-ea"/>
                          <a:cs typeface="Times New Roman" pitchFamily="18" charset="0"/>
                        </a:rPr>
                        <a:t>A</a:t>
                      </a:r>
                      <a:r>
                        <a:rPr kumimoji="0" lang="el-GR" sz="1600" b="1" kern="1200" dirty="0" smtClean="0">
                          <a:solidFill>
                            <a:schemeClr val="dk1"/>
                          </a:solidFill>
                          <a:latin typeface="+mn-lt"/>
                          <a:ea typeface="+mn-ea"/>
                          <a:cs typeface="Times New Roman" pitchFamily="18" charset="0"/>
                        </a:rPr>
                        <a:t>.</a:t>
                      </a:r>
                      <a:r>
                        <a:rPr kumimoji="0" lang="en-US" sz="1600" b="1" kern="1200" dirty="0" smtClean="0">
                          <a:solidFill>
                            <a:schemeClr val="dk1"/>
                          </a:solidFill>
                          <a:latin typeface="+mn-lt"/>
                          <a:ea typeface="+mn-ea"/>
                          <a:cs typeface="Times New Roman" pitchFamily="18" charset="0"/>
                        </a:rPr>
                        <a:t>Bampidis et al</a:t>
                      </a:r>
                      <a:r>
                        <a:rPr kumimoji="0" lang="el-GR" sz="1600" b="1" kern="1200" dirty="0" smtClean="0">
                          <a:solidFill>
                            <a:schemeClr val="dk1"/>
                          </a:solidFill>
                          <a:latin typeface="+mn-lt"/>
                          <a:ea typeface="+mn-ea"/>
                          <a:cs typeface="Times New Roman" pitchFamily="18" charset="0"/>
                        </a:rPr>
                        <a:t>. </a:t>
                      </a:r>
                      <a:r>
                        <a:rPr kumimoji="0" lang="en-US" sz="1600" b="1" kern="1200" dirty="0" smtClean="0">
                          <a:solidFill>
                            <a:schemeClr val="dk1"/>
                          </a:solidFill>
                          <a:latin typeface="+mn-lt"/>
                          <a:ea typeface="+mn-ea"/>
                          <a:cs typeface="Times New Roman" pitchFamily="18" charset="0"/>
                        </a:rPr>
                        <a:t>(</a:t>
                      </a:r>
                      <a:r>
                        <a:rPr kumimoji="0" lang="el-GR" sz="1600" b="1" kern="1200" dirty="0" smtClean="0">
                          <a:solidFill>
                            <a:schemeClr val="dk1"/>
                          </a:solidFill>
                          <a:latin typeface="+mn-lt"/>
                          <a:ea typeface="+mn-ea"/>
                          <a:cs typeface="Times New Roman" pitchFamily="18" charset="0"/>
                        </a:rPr>
                        <a:t>2005</a:t>
                      </a:r>
                      <a:r>
                        <a:rPr kumimoji="0" lang="en-US" sz="1600" b="1" kern="1200" dirty="0" smtClean="0">
                          <a:solidFill>
                            <a:schemeClr val="dk1"/>
                          </a:solidFill>
                          <a:latin typeface="+mn-lt"/>
                          <a:ea typeface="+mn-ea"/>
                          <a:cs typeface="Times New Roman" pitchFamily="18" charset="0"/>
                        </a:rPr>
                        <a:t>)</a:t>
                      </a:r>
                      <a:endParaRPr lang="el-GR" sz="1600" b="1" dirty="0" smtClean="0">
                        <a:latin typeface="+mn-lt"/>
                        <a:cs typeface="Times New Roman" pitchFamily="18" charset="0"/>
                      </a:endParaRPr>
                    </a:p>
                  </a:txBody>
                  <a:tcPr>
                    <a:solidFill>
                      <a:schemeClr val="accent1">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1100174" y="357166"/>
            <a:ext cx="8686800" cy="838200"/>
          </a:xfrm>
        </p:spPr>
        <p:txBody>
          <a:bodyPr>
            <a:normAutofit/>
          </a:bodyPr>
          <a:lstStyle/>
          <a:p>
            <a:r>
              <a:rPr lang="el-GR" sz="2800" b="1" dirty="0" smtClean="0">
                <a:latin typeface="+mn-lt"/>
                <a:cs typeface="Times New Roman" pitchFamily="18" charset="0"/>
              </a:rPr>
              <a:t>    ΠΑΡΑΓΩΓΙΚΑ  χαρακτηριστικα τησ φυλησ </a:t>
            </a:r>
            <a:endParaRPr lang="el-GR" sz="2800" dirty="0">
              <a:latin typeface="+mn-lt"/>
              <a:cs typeface="Times New Roman" pitchFamily="18" charset="0"/>
            </a:endParaRPr>
          </a:p>
        </p:txBody>
      </p:sp>
      <p:sp>
        <p:nvSpPr>
          <p:cNvPr id="3" name="2 - Θέση περιεχομένου"/>
          <p:cNvSpPr>
            <a:spLocks noGrp="1"/>
          </p:cNvSpPr>
          <p:nvPr>
            <p:ph idx="1"/>
          </p:nvPr>
        </p:nvSpPr>
        <p:spPr>
          <a:xfrm>
            <a:off x="500034" y="1500174"/>
            <a:ext cx="3757610" cy="642942"/>
          </a:xfrm>
        </p:spPr>
        <p:txBody>
          <a:bodyPr>
            <a:normAutofit/>
          </a:bodyPr>
          <a:lstStyle/>
          <a:p>
            <a:pPr marL="0" indent="0">
              <a:buNone/>
            </a:pPr>
            <a:r>
              <a:rPr lang="el-GR" sz="1800" b="1" u="sng" dirty="0" smtClean="0">
                <a:solidFill>
                  <a:schemeClr val="tx1"/>
                </a:solidFill>
              </a:rPr>
              <a:t>Υψηλοί ρυθμοί ανάπτυξης των αμνών και πολύ καλή ποιότητα σφάγιου</a:t>
            </a:r>
          </a:p>
          <a:p>
            <a:pPr>
              <a:buNone/>
            </a:pPr>
            <a:endParaRPr lang="el-GR" sz="1800" dirty="0" smtClean="0">
              <a:solidFill>
                <a:srgbClr val="FF0000"/>
              </a:solidFill>
            </a:endParaRPr>
          </a:p>
          <a:p>
            <a:pPr>
              <a:buNone/>
            </a:pPr>
            <a:endParaRPr lang="el-GR" sz="1800" dirty="0" smtClean="0">
              <a:solidFill>
                <a:srgbClr val="FF0000"/>
              </a:solidFill>
            </a:endParaRPr>
          </a:p>
          <a:p>
            <a:pPr>
              <a:buNone/>
            </a:pPr>
            <a:endParaRPr lang="el-GR" sz="1800" dirty="0">
              <a:solidFill>
                <a:srgbClr val="FF0000"/>
              </a:solidFill>
            </a:endParaRPr>
          </a:p>
        </p:txBody>
      </p:sp>
      <p:pic>
        <p:nvPicPr>
          <p:cNvPr id="6" name="5 - Εικόνα" descr="C:\PHOTOS I\Anim Res Inst_Photos\ARIG_Photos\Florina breed\Photos_arnia florinas\P18_F45%BW.JPG"/>
          <p:cNvPicPr/>
          <p:nvPr/>
        </p:nvPicPr>
        <p:blipFill>
          <a:blip r:embed="rId2" cstate="print"/>
          <a:srcRect/>
          <a:stretch>
            <a:fillRect/>
          </a:stretch>
        </p:blipFill>
        <p:spPr bwMode="auto">
          <a:xfrm>
            <a:off x="4929190" y="4429132"/>
            <a:ext cx="3571900" cy="2124082"/>
          </a:xfrm>
          <a:prstGeom prst="rect">
            <a:avLst/>
          </a:prstGeom>
          <a:noFill/>
          <a:ln w="9525">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285720" y="2428868"/>
            <a:ext cx="4339062" cy="2786082"/>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4929190" y="1488075"/>
            <a:ext cx="3571900" cy="28133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extLst>
              <p:ext uri="{D42A27DB-BD31-4B8C-83A1-F6EECF244321}">
                <p14:modId xmlns:p14="http://schemas.microsoft.com/office/powerpoint/2010/main" xmlns="" val="2778659584"/>
              </p:ext>
            </p:extLst>
          </p:nvPr>
        </p:nvGraphicFramePr>
        <p:xfrm>
          <a:off x="142844" y="857232"/>
          <a:ext cx="8786874" cy="5806440"/>
        </p:xfrm>
        <a:graphic>
          <a:graphicData uri="http://schemas.openxmlformats.org/drawingml/2006/table">
            <a:tbl>
              <a:tblPr firstRow="1" bandRow="1">
                <a:tableStyleId>{5C22544A-7EE6-4342-B048-85BDC9FD1C3A}</a:tableStyleId>
              </a:tblPr>
              <a:tblGrid>
                <a:gridCol w="6004364"/>
                <a:gridCol w="2782510"/>
              </a:tblGrid>
              <a:tr h="3271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sz="2000" b="1" kern="1200" dirty="0" smtClean="0">
                          <a:solidFill>
                            <a:schemeClr val="tx1"/>
                          </a:solidFill>
                          <a:latin typeface="+mn-lt"/>
                          <a:ea typeface="+mn-ea"/>
                          <a:cs typeface="Times New Roman" pitchFamily="18" charset="0"/>
                        </a:rPr>
                        <a:t>Γαλακτοπαραγωγή (</a:t>
                      </a:r>
                      <a:r>
                        <a:rPr kumimoji="0" lang="en-US" sz="2000" b="1" kern="1200" dirty="0" smtClean="0">
                          <a:solidFill>
                            <a:schemeClr val="tx1"/>
                          </a:solidFill>
                          <a:latin typeface="+mn-lt"/>
                          <a:ea typeface="+mn-ea"/>
                          <a:cs typeface="Times New Roman" pitchFamily="18" charset="0"/>
                        </a:rPr>
                        <a:t>kg)</a:t>
                      </a:r>
                      <a:endParaRPr kumimoji="0" lang="el-GR" sz="2000" b="1" kern="1200" dirty="0" smtClean="0">
                        <a:solidFill>
                          <a:schemeClr val="tx1"/>
                        </a:solidFill>
                        <a:latin typeface="+mn-lt"/>
                        <a:ea typeface="+mn-ea"/>
                        <a:cs typeface="Times New Roman" pitchFamily="18" charset="0"/>
                      </a:endParaRPr>
                    </a:p>
                  </a:txBody>
                  <a:tcPr/>
                </a:tc>
                <a:tc>
                  <a:txBody>
                    <a:bodyPr/>
                    <a:lstStyle/>
                    <a:p>
                      <a:pPr algn="ctr"/>
                      <a:r>
                        <a:rPr kumimoji="0" lang="el-GR" sz="2000" b="1" kern="1200" dirty="0" smtClean="0">
                          <a:solidFill>
                            <a:schemeClr val="tx1"/>
                          </a:solidFill>
                          <a:latin typeface="+mn-lt"/>
                          <a:ea typeface="+mn-ea"/>
                          <a:cs typeface="Times New Roman" pitchFamily="18" charset="0"/>
                        </a:rPr>
                        <a:t>Πηγή</a:t>
                      </a:r>
                      <a:endParaRPr kumimoji="0" lang="el-GR" sz="2000" b="1" kern="1200" dirty="0">
                        <a:solidFill>
                          <a:schemeClr val="tx1"/>
                        </a:solidFill>
                        <a:latin typeface="+mn-lt"/>
                        <a:ea typeface="+mn-ea"/>
                        <a:cs typeface="Times New Roman" pitchFamily="18" charset="0"/>
                      </a:endParaRPr>
                    </a:p>
                  </a:txBody>
                  <a:tcPr/>
                </a:tc>
              </a:tr>
              <a:tr h="290594">
                <a:tc gridSpan="2">
                  <a:txBody>
                    <a:bodyPr/>
                    <a:lstStyle/>
                    <a:p>
                      <a:pPr algn="ctr"/>
                      <a:r>
                        <a:rPr kumimoji="0" lang="el-GR" sz="1600" b="1" u="none" kern="1200" dirty="0" smtClean="0">
                          <a:solidFill>
                            <a:schemeClr val="dk1"/>
                          </a:solidFill>
                          <a:latin typeface="+mn-lt"/>
                          <a:ea typeface="+mn-ea"/>
                          <a:cs typeface="Times New Roman" pitchFamily="18" charset="0"/>
                        </a:rPr>
                        <a:t>ΣΓΕ</a:t>
                      </a:r>
                      <a:r>
                        <a:rPr kumimoji="0" lang="el-GR" sz="1600" b="1" u="none" kern="1200" baseline="0" dirty="0" smtClean="0">
                          <a:solidFill>
                            <a:schemeClr val="dk1"/>
                          </a:solidFill>
                          <a:latin typeface="+mn-lt"/>
                          <a:ea typeface="+mn-ea"/>
                          <a:cs typeface="Times New Roman" pitchFamily="18" charset="0"/>
                        </a:rPr>
                        <a:t> </a:t>
                      </a:r>
                      <a:r>
                        <a:rPr kumimoji="0" lang="el-GR" sz="1600" b="1" u="none" kern="1200" dirty="0" smtClean="0">
                          <a:solidFill>
                            <a:schemeClr val="dk1"/>
                          </a:solidFill>
                          <a:latin typeface="+mn-lt"/>
                          <a:ea typeface="+mn-ea"/>
                          <a:cs typeface="Times New Roman" pitchFamily="18" charset="0"/>
                        </a:rPr>
                        <a:t>Κοίλων Κοζάνης</a:t>
                      </a:r>
                      <a:endParaRPr lang="el-GR" sz="1600" b="1" u="none" dirty="0">
                        <a:latin typeface="+mn-lt"/>
                        <a:cs typeface="Times New Roman" pitchFamily="18" charset="0"/>
                      </a:endParaRPr>
                    </a:p>
                  </a:txBody>
                  <a:tcPr>
                    <a:solidFill>
                      <a:schemeClr val="accent1">
                        <a:lumMod val="60000"/>
                        <a:lumOff val="40000"/>
                      </a:schemeClr>
                    </a:solidFill>
                  </a:tcPr>
                </a:tc>
                <a:tc hMerge="1">
                  <a:txBody>
                    <a:bodyPr/>
                    <a:lstStyle/>
                    <a:p>
                      <a:endParaRPr lang="el-GR"/>
                    </a:p>
                  </a:txBody>
                  <a:tcPr/>
                </a:tc>
              </a:tr>
              <a:tr h="900842">
                <a:tc>
                  <a:txBody>
                    <a:bodyPr/>
                    <a:lstStyle/>
                    <a:p>
                      <a:r>
                        <a:rPr kumimoji="0" lang="el-GR" sz="1400" b="1" kern="1200" dirty="0" smtClean="0">
                          <a:solidFill>
                            <a:schemeClr val="dk1"/>
                          </a:solidFill>
                          <a:latin typeface="+mn-lt"/>
                          <a:ea typeface="+mn-ea"/>
                          <a:cs typeface="Times New Roman" pitchFamily="18" charset="0"/>
                        </a:rPr>
                        <a:t>81±41,4  </a:t>
                      </a:r>
                      <a:r>
                        <a:rPr kumimoji="0" lang="en-US" sz="1400" b="1" kern="1200" baseline="0" dirty="0" smtClean="0">
                          <a:solidFill>
                            <a:schemeClr val="dk1"/>
                          </a:solidFill>
                          <a:latin typeface="+mn-lt"/>
                          <a:ea typeface="+mn-ea"/>
                          <a:cs typeface="Times New Roman" pitchFamily="18" charset="0"/>
                        </a:rPr>
                        <a:t> </a:t>
                      </a:r>
                      <a:r>
                        <a:rPr kumimoji="0" lang="en-US" sz="1400" b="1" kern="1200" dirty="0" smtClean="0">
                          <a:solidFill>
                            <a:schemeClr val="dk1"/>
                          </a:solidFill>
                          <a:latin typeface="+mn-lt"/>
                          <a:ea typeface="+mn-ea"/>
                          <a:cs typeface="Times New Roman" pitchFamily="18" charset="0"/>
                        </a:rPr>
                        <a:t>kg</a:t>
                      </a:r>
                      <a:r>
                        <a:rPr kumimoji="0" lang="en-US" sz="1400" b="1" kern="1200" baseline="0" dirty="0" smtClean="0">
                          <a:solidFill>
                            <a:schemeClr val="dk1"/>
                          </a:solidFill>
                          <a:latin typeface="+mn-lt"/>
                          <a:ea typeface="+mn-ea"/>
                          <a:cs typeface="Times New Roman" pitchFamily="18" charset="0"/>
                        </a:rPr>
                        <a:t>      </a:t>
                      </a:r>
                      <a:r>
                        <a:rPr kumimoji="0" lang="el-GR" sz="1400" b="1" kern="1200" dirty="0" smtClean="0">
                          <a:solidFill>
                            <a:schemeClr val="dk1"/>
                          </a:solidFill>
                          <a:latin typeface="+mn-lt"/>
                          <a:ea typeface="+mn-ea"/>
                          <a:cs typeface="Times New Roman" pitchFamily="18" charset="0"/>
                        </a:rPr>
                        <a:t>1</a:t>
                      </a:r>
                      <a:r>
                        <a:rPr kumimoji="0" lang="el-GR" sz="1400" b="1" kern="1200" baseline="30000" dirty="0" smtClean="0">
                          <a:solidFill>
                            <a:schemeClr val="dk1"/>
                          </a:solidFill>
                          <a:latin typeface="+mn-lt"/>
                          <a:ea typeface="+mn-ea"/>
                          <a:cs typeface="Times New Roman" pitchFamily="18" charset="0"/>
                        </a:rPr>
                        <a:t>η </a:t>
                      </a:r>
                      <a:r>
                        <a:rPr kumimoji="0" lang="el-GR" sz="1400" b="1" kern="1200" baseline="0" dirty="0" smtClean="0">
                          <a:solidFill>
                            <a:schemeClr val="dk1"/>
                          </a:solidFill>
                          <a:latin typeface="+mn-lt"/>
                          <a:ea typeface="+mn-ea"/>
                          <a:cs typeface="Times New Roman" pitchFamily="18" charset="0"/>
                        </a:rPr>
                        <a:t>γαλ. περίοδο</a:t>
                      </a:r>
                    </a:p>
                    <a:p>
                      <a:r>
                        <a:rPr kumimoji="0" lang="el-GR" sz="1400" b="1" kern="1200" dirty="0" smtClean="0">
                          <a:solidFill>
                            <a:schemeClr val="dk1"/>
                          </a:solidFill>
                          <a:latin typeface="+mn-lt"/>
                          <a:ea typeface="+mn-ea"/>
                          <a:cs typeface="Times New Roman" pitchFamily="18" charset="0"/>
                        </a:rPr>
                        <a:t>95±35,6</a:t>
                      </a:r>
                      <a:r>
                        <a:rPr kumimoji="0" lang="en-US" sz="1400" b="1" kern="1200" baseline="0" dirty="0" smtClean="0">
                          <a:solidFill>
                            <a:schemeClr val="dk1"/>
                          </a:solidFill>
                          <a:latin typeface="+mn-lt"/>
                          <a:ea typeface="+mn-ea"/>
                          <a:cs typeface="Times New Roman" pitchFamily="18" charset="0"/>
                        </a:rPr>
                        <a:t>  </a:t>
                      </a:r>
                      <a:r>
                        <a:rPr kumimoji="0" lang="el-GR" sz="1400" b="1" kern="1200" baseline="0" dirty="0" smtClean="0">
                          <a:solidFill>
                            <a:schemeClr val="dk1"/>
                          </a:solidFill>
                          <a:latin typeface="+mn-lt"/>
                          <a:ea typeface="+mn-ea"/>
                          <a:cs typeface="Times New Roman" pitchFamily="18" charset="0"/>
                        </a:rPr>
                        <a:t> </a:t>
                      </a:r>
                      <a:r>
                        <a:rPr kumimoji="0" lang="en-US" sz="1400" b="1" kern="1200" dirty="0" smtClean="0">
                          <a:solidFill>
                            <a:schemeClr val="dk1"/>
                          </a:solidFill>
                          <a:latin typeface="+mn-lt"/>
                          <a:ea typeface="+mn-ea"/>
                          <a:cs typeface="Times New Roman" pitchFamily="18" charset="0"/>
                        </a:rPr>
                        <a:t>kg</a:t>
                      </a:r>
                      <a:r>
                        <a:rPr kumimoji="0" lang="en-US" sz="1400" b="1" kern="1200" baseline="0" dirty="0" smtClean="0">
                          <a:solidFill>
                            <a:schemeClr val="dk1"/>
                          </a:solidFill>
                          <a:latin typeface="+mn-lt"/>
                          <a:ea typeface="+mn-ea"/>
                          <a:cs typeface="Times New Roman" pitchFamily="18" charset="0"/>
                        </a:rPr>
                        <a:t>   </a:t>
                      </a:r>
                      <a:r>
                        <a:rPr kumimoji="0" lang="el-GR" sz="1400" b="1" kern="1200" baseline="0" dirty="0" smtClean="0">
                          <a:solidFill>
                            <a:schemeClr val="dk1"/>
                          </a:solidFill>
                          <a:latin typeface="+mn-lt"/>
                          <a:ea typeface="+mn-ea"/>
                          <a:cs typeface="Times New Roman" pitchFamily="18" charset="0"/>
                        </a:rPr>
                        <a:t>   </a:t>
                      </a:r>
                      <a:r>
                        <a:rPr kumimoji="0" lang="en-US" sz="1400" b="1" kern="1200" dirty="0" smtClean="0">
                          <a:solidFill>
                            <a:schemeClr val="dk1"/>
                          </a:solidFill>
                          <a:latin typeface="+mn-lt"/>
                          <a:ea typeface="+mn-ea"/>
                          <a:cs typeface="Times New Roman" pitchFamily="18" charset="0"/>
                        </a:rPr>
                        <a:t>2</a:t>
                      </a:r>
                      <a:r>
                        <a:rPr kumimoji="0" lang="el-GR" sz="1400" b="1" kern="1200" baseline="30000" dirty="0" smtClean="0">
                          <a:solidFill>
                            <a:schemeClr val="dk1"/>
                          </a:solidFill>
                          <a:latin typeface="+mn-lt"/>
                          <a:ea typeface="+mn-ea"/>
                          <a:cs typeface="Times New Roman" pitchFamily="18" charset="0"/>
                        </a:rPr>
                        <a:t>η </a:t>
                      </a:r>
                      <a:r>
                        <a:rPr kumimoji="0" lang="el-GR" sz="1400" b="1" kern="1200" baseline="0" dirty="0" smtClean="0">
                          <a:solidFill>
                            <a:schemeClr val="dk1"/>
                          </a:solidFill>
                          <a:latin typeface="+mn-lt"/>
                          <a:ea typeface="+mn-ea"/>
                          <a:cs typeface="Times New Roman" pitchFamily="18" charset="0"/>
                        </a:rPr>
                        <a:t>γαλ. περίοδο                (πραγματική)</a:t>
                      </a:r>
                      <a:endParaRPr kumimoji="0" lang="el-GR" sz="1400" b="1" kern="1200" dirty="0" smtClean="0">
                        <a:solidFill>
                          <a:schemeClr val="dk1"/>
                        </a:solidFill>
                        <a:latin typeface="+mn-lt"/>
                        <a:ea typeface="+mn-ea"/>
                        <a:cs typeface="Times New Roman" pitchFamily="18" charset="0"/>
                      </a:endParaRPr>
                    </a:p>
                    <a:p>
                      <a:r>
                        <a:rPr kumimoji="0" lang="el-GR" sz="1400" b="1" kern="1200" dirty="0" smtClean="0">
                          <a:solidFill>
                            <a:schemeClr val="dk1"/>
                          </a:solidFill>
                          <a:latin typeface="+mn-lt"/>
                          <a:ea typeface="+mn-ea"/>
                          <a:cs typeface="Times New Roman" pitchFamily="18" charset="0"/>
                        </a:rPr>
                        <a:t>103±33,1</a:t>
                      </a:r>
                      <a:r>
                        <a:rPr kumimoji="0" lang="en-US" sz="1400" b="1" kern="1200" dirty="0" smtClean="0">
                          <a:solidFill>
                            <a:schemeClr val="dk1"/>
                          </a:solidFill>
                          <a:latin typeface="+mn-lt"/>
                          <a:ea typeface="+mn-ea"/>
                          <a:cs typeface="Times New Roman" pitchFamily="18" charset="0"/>
                        </a:rPr>
                        <a:t> kg  </a:t>
                      </a:r>
                      <a:r>
                        <a:rPr kumimoji="0" lang="el-GR" sz="1400" b="1" kern="1200" dirty="0" smtClean="0">
                          <a:solidFill>
                            <a:schemeClr val="dk1"/>
                          </a:solidFill>
                          <a:latin typeface="+mn-lt"/>
                          <a:ea typeface="+mn-ea"/>
                          <a:cs typeface="Times New Roman" pitchFamily="18" charset="0"/>
                        </a:rPr>
                        <a:t>    </a:t>
                      </a:r>
                      <a:r>
                        <a:rPr kumimoji="0" lang="en-US" sz="1400" b="1" kern="1200" dirty="0" smtClean="0">
                          <a:solidFill>
                            <a:schemeClr val="dk1"/>
                          </a:solidFill>
                          <a:latin typeface="+mn-lt"/>
                          <a:ea typeface="+mn-ea"/>
                          <a:cs typeface="Times New Roman" pitchFamily="18" charset="0"/>
                        </a:rPr>
                        <a:t>3</a:t>
                      </a:r>
                      <a:r>
                        <a:rPr kumimoji="0" lang="el-GR" sz="1400" b="1" kern="1200" baseline="30000" dirty="0" smtClean="0">
                          <a:solidFill>
                            <a:schemeClr val="dk1"/>
                          </a:solidFill>
                          <a:latin typeface="+mn-lt"/>
                          <a:ea typeface="+mn-ea"/>
                          <a:cs typeface="Times New Roman" pitchFamily="18" charset="0"/>
                        </a:rPr>
                        <a:t>η </a:t>
                      </a:r>
                      <a:r>
                        <a:rPr kumimoji="0" lang="el-GR" sz="1400" b="1" kern="1200" baseline="0" dirty="0" smtClean="0">
                          <a:solidFill>
                            <a:schemeClr val="dk1"/>
                          </a:solidFill>
                          <a:latin typeface="+mn-lt"/>
                          <a:ea typeface="+mn-ea"/>
                          <a:cs typeface="Times New Roman" pitchFamily="18" charset="0"/>
                        </a:rPr>
                        <a:t>γαλ. περίοδο</a:t>
                      </a:r>
                      <a:r>
                        <a:rPr kumimoji="0" lang="el-GR" sz="1400" b="1" kern="1200" dirty="0" smtClean="0">
                          <a:solidFill>
                            <a:schemeClr val="dk1"/>
                          </a:solidFill>
                          <a:latin typeface="+mn-lt"/>
                          <a:ea typeface="+mn-ea"/>
                          <a:cs typeface="Times New Roman" pitchFamily="18" charset="0"/>
                        </a:rPr>
                        <a:t> </a:t>
                      </a:r>
                      <a:endParaRPr kumimoji="0" lang="en-US" sz="1400" b="1" kern="1200" dirty="0" smtClean="0">
                        <a:solidFill>
                          <a:schemeClr val="dk1"/>
                        </a:solidFill>
                        <a:latin typeface="+mn-lt"/>
                        <a:ea typeface="+mn-ea"/>
                        <a:cs typeface="Times New Roman" pitchFamily="18" charset="0"/>
                      </a:endParaRPr>
                    </a:p>
                    <a:p>
                      <a:r>
                        <a:rPr kumimoji="0" lang="el-GR" sz="1400" b="1" kern="1200" dirty="0" smtClean="0">
                          <a:solidFill>
                            <a:schemeClr val="dk1"/>
                          </a:solidFill>
                          <a:latin typeface="+mn-lt"/>
                          <a:ea typeface="+mn-ea"/>
                          <a:cs typeface="Times New Roman" pitchFamily="18" charset="0"/>
                        </a:rPr>
                        <a:t>106±37,4 </a:t>
                      </a:r>
                      <a:r>
                        <a:rPr kumimoji="0" lang="en-US" sz="1400" b="1" kern="1200" dirty="0" smtClean="0">
                          <a:solidFill>
                            <a:schemeClr val="dk1"/>
                          </a:solidFill>
                          <a:latin typeface="+mn-lt"/>
                          <a:ea typeface="+mn-ea"/>
                          <a:cs typeface="Times New Roman" pitchFamily="18" charset="0"/>
                        </a:rPr>
                        <a:t>kg</a:t>
                      </a:r>
                      <a:r>
                        <a:rPr kumimoji="0" lang="en-US" sz="1400" b="1" kern="1200" baseline="0" dirty="0" smtClean="0">
                          <a:solidFill>
                            <a:schemeClr val="dk1"/>
                          </a:solidFill>
                          <a:latin typeface="+mn-lt"/>
                          <a:ea typeface="+mn-ea"/>
                          <a:cs typeface="Times New Roman" pitchFamily="18" charset="0"/>
                        </a:rPr>
                        <a:t>  </a:t>
                      </a:r>
                      <a:r>
                        <a:rPr kumimoji="0" lang="el-GR" sz="1400" b="1" kern="1200" baseline="0" dirty="0" smtClean="0">
                          <a:solidFill>
                            <a:schemeClr val="dk1"/>
                          </a:solidFill>
                          <a:latin typeface="+mn-lt"/>
                          <a:ea typeface="+mn-ea"/>
                          <a:cs typeface="Times New Roman" pitchFamily="18" charset="0"/>
                        </a:rPr>
                        <a:t>    </a:t>
                      </a:r>
                      <a:r>
                        <a:rPr kumimoji="0" lang="en-US" sz="1400" b="1" kern="1200" dirty="0" smtClean="0">
                          <a:solidFill>
                            <a:schemeClr val="dk1"/>
                          </a:solidFill>
                          <a:latin typeface="+mn-lt"/>
                          <a:ea typeface="+mn-ea"/>
                          <a:cs typeface="Times New Roman" pitchFamily="18" charset="0"/>
                        </a:rPr>
                        <a:t>4</a:t>
                      </a:r>
                      <a:r>
                        <a:rPr kumimoji="0" lang="el-GR" sz="1400" b="1" kern="1200" baseline="30000" dirty="0" smtClean="0">
                          <a:solidFill>
                            <a:schemeClr val="dk1"/>
                          </a:solidFill>
                          <a:latin typeface="+mn-lt"/>
                          <a:ea typeface="+mn-ea"/>
                          <a:cs typeface="Times New Roman" pitchFamily="18" charset="0"/>
                        </a:rPr>
                        <a:t>η </a:t>
                      </a:r>
                      <a:r>
                        <a:rPr kumimoji="0" lang="el-GR" sz="1400" b="1" kern="1200" baseline="0" dirty="0" smtClean="0">
                          <a:solidFill>
                            <a:schemeClr val="dk1"/>
                          </a:solidFill>
                          <a:latin typeface="+mn-lt"/>
                          <a:ea typeface="+mn-ea"/>
                          <a:cs typeface="Times New Roman" pitchFamily="18" charset="0"/>
                        </a:rPr>
                        <a:t>γαλ. περίοδο</a:t>
                      </a:r>
                      <a:endParaRPr lang="el-GR" sz="1400" b="1" dirty="0">
                        <a:latin typeface="+mn-lt"/>
                        <a:cs typeface="Times New Roman" pitchFamily="18" charset="0"/>
                      </a:endParaRPr>
                    </a:p>
                  </a:txBody>
                  <a:tcPr>
                    <a:solidFill>
                      <a:schemeClr val="accent1">
                        <a:lumMod val="40000"/>
                        <a:lumOff val="60000"/>
                      </a:schemeClr>
                    </a:solidFill>
                  </a:tcPr>
                </a:tc>
                <a:tc>
                  <a:txBody>
                    <a:bodyPr/>
                    <a:lstStyle/>
                    <a:p>
                      <a:pPr algn="ctr"/>
                      <a:r>
                        <a:rPr kumimoji="0" lang="en-US" sz="1400" b="1" kern="1200" dirty="0" smtClean="0">
                          <a:solidFill>
                            <a:schemeClr val="dk1"/>
                          </a:solidFill>
                          <a:latin typeface="+mn-lt"/>
                          <a:ea typeface="+mn-ea"/>
                          <a:cs typeface="Times New Roman" pitchFamily="18" charset="0"/>
                        </a:rPr>
                        <a:t>Triantafillidis et al</a:t>
                      </a:r>
                      <a:r>
                        <a:rPr kumimoji="0" lang="el-GR" sz="1400" b="1" kern="1200" dirty="0" smtClean="0">
                          <a:solidFill>
                            <a:schemeClr val="dk1"/>
                          </a:solidFill>
                          <a:latin typeface="+mn-lt"/>
                          <a:ea typeface="+mn-ea"/>
                          <a:cs typeface="Times New Roman" pitchFamily="18" charset="0"/>
                        </a:rPr>
                        <a:t>.</a:t>
                      </a:r>
                      <a:r>
                        <a:rPr kumimoji="0" lang="en-US" sz="1400" b="1" kern="1200" dirty="0" smtClean="0">
                          <a:solidFill>
                            <a:schemeClr val="dk1"/>
                          </a:solidFill>
                          <a:latin typeface="+mn-lt"/>
                          <a:ea typeface="+mn-ea"/>
                          <a:cs typeface="Times New Roman" pitchFamily="18" charset="0"/>
                        </a:rPr>
                        <a:t> </a:t>
                      </a:r>
                      <a:r>
                        <a:rPr kumimoji="0" lang="el-GR" sz="1400" b="1" kern="1200" dirty="0" smtClean="0">
                          <a:solidFill>
                            <a:schemeClr val="dk1"/>
                          </a:solidFill>
                          <a:latin typeface="+mn-lt"/>
                          <a:ea typeface="+mn-ea"/>
                          <a:cs typeface="Times New Roman" pitchFamily="18" charset="0"/>
                        </a:rPr>
                        <a:t>(1997) </a:t>
                      </a:r>
                      <a:r>
                        <a:rPr kumimoji="0" lang="en-US" sz="1400" b="1" kern="1200" dirty="0" smtClean="0">
                          <a:solidFill>
                            <a:schemeClr val="dk1"/>
                          </a:solidFill>
                          <a:latin typeface="+mn-lt"/>
                          <a:ea typeface="+mn-ea"/>
                          <a:cs typeface="Times New Roman" pitchFamily="18" charset="0"/>
                        </a:rPr>
                        <a:t> </a:t>
                      </a:r>
                      <a:endParaRPr lang="el-GR" sz="1400" b="1" dirty="0">
                        <a:latin typeface="+mn-lt"/>
                        <a:cs typeface="Times New Roman" pitchFamily="18" charset="0"/>
                      </a:endParaRPr>
                    </a:p>
                  </a:txBody>
                  <a:tcPr>
                    <a:solidFill>
                      <a:schemeClr val="accent1">
                        <a:lumMod val="40000"/>
                        <a:lumOff val="60000"/>
                      </a:schemeClr>
                    </a:solidFill>
                  </a:tcPr>
                </a:tc>
              </a:tr>
              <a:tr h="290594">
                <a:tc gridSpan="2">
                  <a:txBody>
                    <a:bodyPr/>
                    <a:lstStyle/>
                    <a:p>
                      <a:pPr algn="ctr"/>
                      <a:r>
                        <a:rPr kumimoji="0" lang="el-GR" sz="1600" b="1" kern="1200" dirty="0" smtClean="0">
                          <a:solidFill>
                            <a:schemeClr val="dk1"/>
                          </a:solidFill>
                          <a:latin typeface="+mn-lt"/>
                          <a:ea typeface="+mn-ea"/>
                          <a:cs typeface="Times New Roman" pitchFamily="18" charset="0"/>
                        </a:rPr>
                        <a:t>Ινστιτούτου Κτηνοτροφίας Γιαννιτσών</a:t>
                      </a:r>
                      <a:endParaRPr lang="el-GR" sz="1600" b="1" u="sng" dirty="0">
                        <a:latin typeface="+mn-lt"/>
                        <a:cs typeface="Times New Roman" pitchFamily="18" charset="0"/>
                      </a:endParaRPr>
                    </a:p>
                  </a:txBody>
                  <a:tcPr>
                    <a:solidFill>
                      <a:schemeClr val="accent1">
                        <a:lumMod val="60000"/>
                        <a:lumOff val="40000"/>
                      </a:schemeClr>
                    </a:solidFill>
                  </a:tcPr>
                </a:tc>
                <a:tc hMerge="1">
                  <a:txBody>
                    <a:bodyPr/>
                    <a:lstStyle/>
                    <a:p>
                      <a:endParaRPr lang="el-GR"/>
                    </a:p>
                  </a:txBody>
                  <a:tcPr/>
                </a:tc>
              </a:tr>
              <a:tr h="494010">
                <a:tc>
                  <a:txBody>
                    <a:bodyPr/>
                    <a:lstStyle/>
                    <a:p>
                      <a:r>
                        <a:rPr kumimoji="0" lang="el-GR" sz="1400" b="1" u="sng" kern="1200" dirty="0" smtClean="0">
                          <a:solidFill>
                            <a:srgbClr val="C00000"/>
                          </a:solidFill>
                          <a:latin typeface="+mn-lt"/>
                          <a:ea typeface="+mn-ea"/>
                          <a:cs typeface="Times New Roman" pitchFamily="18" charset="0"/>
                        </a:rPr>
                        <a:t>1976 έως</a:t>
                      </a:r>
                      <a:r>
                        <a:rPr kumimoji="0" lang="el-GR" sz="1400" b="1" u="sng" kern="1200" baseline="0" dirty="0" smtClean="0">
                          <a:solidFill>
                            <a:srgbClr val="C00000"/>
                          </a:solidFill>
                          <a:latin typeface="+mn-lt"/>
                          <a:ea typeface="+mn-ea"/>
                          <a:cs typeface="Times New Roman" pitchFamily="18" charset="0"/>
                        </a:rPr>
                        <a:t> </a:t>
                      </a:r>
                      <a:r>
                        <a:rPr kumimoji="0" lang="el-GR" sz="1400" b="1" u="sng" kern="1200" dirty="0" smtClean="0">
                          <a:solidFill>
                            <a:srgbClr val="C00000"/>
                          </a:solidFill>
                          <a:latin typeface="+mn-lt"/>
                          <a:ea typeface="+mn-ea"/>
                          <a:cs typeface="Times New Roman" pitchFamily="18" charset="0"/>
                        </a:rPr>
                        <a:t>1994</a:t>
                      </a:r>
                      <a:endParaRPr kumimoji="0" lang="el-GR" sz="1400" u="sng" kern="1200" dirty="0" smtClean="0">
                        <a:solidFill>
                          <a:srgbClr val="C00000"/>
                        </a:solidFill>
                        <a:latin typeface="+mn-lt"/>
                        <a:ea typeface="+mn-ea"/>
                        <a:cs typeface="Times New Roman" pitchFamily="18" charset="0"/>
                      </a:endParaRPr>
                    </a:p>
                    <a:p>
                      <a:r>
                        <a:rPr kumimoji="0" lang="el-GR" sz="1400" b="1" kern="1200" dirty="0" smtClean="0">
                          <a:solidFill>
                            <a:schemeClr val="dk1"/>
                          </a:solidFill>
                          <a:latin typeface="+mn-lt"/>
                          <a:ea typeface="+mn-ea"/>
                          <a:cs typeface="Times New Roman" pitchFamily="18" charset="0"/>
                        </a:rPr>
                        <a:t>Αύξηση από 60,9±35,3 </a:t>
                      </a:r>
                      <a:r>
                        <a:rPr kumimoji="0" lang="en-US" sz="1400" b="1" kern="1200" dirty="0" smtClean="0">
                          <a:solidFill>
                            <a:schemeClr val="dk1"/>
                          </a:solidFill>
                          <a:latin typeface="+mn-lt"/>
                          <a:ea typeface="+mn-ea"/>
                          <a:cs typeface="Times New Roman" pitchFamily="18" charset="0"/>
                        </a:rPr>
                        <a:t>kg</a:t>
                      </a:r>
                      <a:r>
                        <a:rPr kumimoji="0" lang="el-GR" sz="1400" b="1" kern="1200" dirty="0" smtClean="0">
                          <a:solidFill>
                            <a:schemeClr val="dk1"/>
                          </a:solidFill>
                          <a:latin typeface="+mn-lt"/>
                          <a:ea typeface="+mn-ea"/>
                          <a:cs typeface="Times New Roman" pitchFamily="18" charset="0"/>
                        </a:rPr>
                        <a:t> σε 73,2±26 </a:t>
                      </a:r>
                      <a:r>
                        <a:rPr kumimoji="0" lang="en-US" sz="1400" b="1" kern="1200" dirty="0" smtClean="0">
                          <a:solidFill>
                            <a:schemeClr val="dk1"/>
                          </a:solidFill>
                          <a:latin typeface="+mn-lt"/>
                          <a:ea typeface="+mn-ea"/>
                          <a:cs typeface="Times New Roman" pitchFamily="18" charset="0"/>
                        </a:rPr>
                        <a:t>kg</a:t>
                      </a:r>
                      <a:endParaRPr lang="el-GR" sz="1400" b="1" dirty="0">
                        <a:latin typeface="+mn-lt"/>
                        <a:cs typeface="Times New Roman" pitchFamily="18" charset="0"/>
                      </a:endParaRPr>
                    </a:p>
                  </a:txBody>
                  <a:tcPr>
                    <a:solidFill>
                      <a:schemeClr val="accent1">
                        <a:lumMod val="40000"/>
                        <a:lumOff val="60000"/>
                      </a:schemeClr>
                    </a:solidFill>
                  </a:tcPr>
                </a:tc>
                <a:tc>
                  <a:txBody>
                    <a:bodyPr/>
                    <a:lstStyle/>
                    <a:p>
                      <a:pPr algn="ctr"/>
                      <a:r>
                        <a:rPr kumimoji="0" lang="en-US" sz="1400" b="1" kern="1200" dirty="0" smtClean="0">
                          <a:solidFill>
                            <a:schemeClr val="dk1"/>
                          </a:solidFill>
                          <a:latin typeface="+mn-lt"/>
                          <a:ea typeface="+mn-ea"/>
                          <a:cs typeface="Times New Roman" pitchFamily="18" charset="0"/>
                        </a:rPr>
                        <a:t>Christodoulou et al</a:t>
                      </a:r>
                      <a:r>
                        <a:rPr kumimoji="0" lang="el-GR" sz="1400" b="1" kern="1200" dirty="0" smtClean="0">
                          <a:solidFill>
                            <a:schemeClr val="dk1"/>
                          </a:solidFill>
                          <a:latin typeface="+mn-lt"/>
                          <a:ea typeface="+mn-ea"/>
                          <a:cs typeface="Times New Roman" pitchFamily="18" charset="0"/>
                        </a:rPr>
                        <a:t>. (1997) </a:t>
                      </a:r>
                      <a:endParaRPr lang="el-GR" sz="1400" b="1" dirty="0">
                        <a:latin typeface="+mn-lt"/>
                        <a:cs typeface="Times New Roman" pitchFamily="18" charset="0"/>
                      </a:endParaRPr>
                    </a:p>
                  </a:txBody>
                  <a:tcPr>
                    <a:solidFill>
                      <a:schemeClr val="accent1">
                        <a:lumMod val="40000"/>
                        <a:lumOff val="60000"/>
                      </a:schemeClr>
                    </a:solidFill>
                  </a:tcPr>
                </a:tc>
              </a:tr>
              <a:tr h="3138419">
                <a:tc>
                  <a:txBody>
                    <a:bodyPr/>
                    <a:lstStyle/>
                    <a:p>
                      <a:r>
                        <a:rPr kumimoji="0" lang="el-GR" sz="1400" b="1" u="sng" kern="1200" dirty="0" smtClean="0">
                          <a:solidFill>
                            <a:srgbClr val="C00000"/>
                          </a:solidFill>
                          <a:latin typeface="+mn-lt"/>
                          <a:ea typeface="+mn-ea"/>
                          <a:cs typeface="Times New Roman" pitchFamily="18" charset="0"/>
                        </a:rPr>
                        <a:t>1994</a:t>
                      </a:r>
                      <a:r>
                        <a:rPr kumimoji="0" lang="el-GR" sz="1400" kern="1200" dirty="0" smtClean="0">
                          <a:solidFill>
                            <a:srgbClr val="C00000"/>
                          </a:solidFill>
                          <a:latin typeface="+mn-lt"/>
                          <a:ea typeface="+mn-ea"/>
                          <a:cs typeface="Times New Roman" pitchFamily="18" charset="0"/>
                        </a:rPr>
                        <a:t>:  </a:t>
                      </a:r>
                      <a:r>
                        <a:rPr kumimoji="0" lang="el-GR" sz="1400" b="1" kern="1200" dirty="0" smtClean="0">
                          <a:solidFill>
                            <a:schemeClr val="dk1"/>
                          </a:solidFill>
                          <a:latin typeface="+mn-lt"/>
                          <a:ea typeface="+mn-ea"/>
                          <a:cs typeface="Times New Roman" pitchFamily="18" charset="0"/>
                        </a:rPr>
                        <a:t>εφαρμογή προγρ. Γεν. Βελτίωσης και</a:t>
                      </a:r>
                      <a:r>
                        <a:rPr kumimoji="0" lang="el-GR" sz="1400" b="1" kern="1200" baseline="0" dirty="0" smtClean="0">
                          <a:solidFill>
                            <a:schemeClr val="dk1"/>
                          </a:solidFill>
                          <a:latin typeface="+mn-lt"/>
                          <a:ea typeface="+mn-ea"/>
                          <a:cs typeface="Times New Roman" pitchFamily="18" charset="0"/>
                        </a:rPr>
                        <a:t> </a:t>
                      </a:r>
                      <a:r>
                        <a:rPr kumimoji="0" lang="el-GR" sz="1400" b="1" kern="1200" dirty="0" smtClean="0">
                          <a:solidFill>
                            <a:schemeClr val="dk1"/>
                          </a:solidFill>
                          <a:latin typeface="+mn-lt"/>
                          <a:ea typeface="+mn-ea"/>
                          <a:cs typeface="Times New Roman" pitchFamily="18" charset="0"/>
                        </a:rPr>
                        <a:t>εκρίζωσης της νόσου της Προϊούσας Πνευμονίας, αύξηση των αποδόσεων </a:t>
                      </a:r>
                    </a:p>
                    <a:p>
                      <a:r>
                        <a:rPr kumimoji="0" lang="el-GR" sz="1400" b="1" kern="1200" dirty="0" smtClean="0">
                          <a:solidFill>
                            <a:schemeClr val="dk1"/>
                          </a:solidFill>
                          <a:latin typeface="+mn-lt"/>
                          <a:ea typeface="+mn-ea"/>
                          <a:cs typeface="Times New Roman" pitchFamily="18" charset="0"/>
                        </a:rPr>
                        <a:t>από 73,2±26 σε 89,9±40,8 </a:t>
                      </a:r>
                      <a:r>
                        <a:rPr kumimoji="0" lang="en-US" sz="1400" b="1" kern="1200" dirty="0" smtClean="0">
                          <a:solidFill>
                            <a:schemeClr val="dk1"/>
                          </a:solidFill>
                          <a:latin typeface="+mn-lt"/>
                          <a:ea typeface="+mn-ea"/>
                          <a:cs typeface="Times New Roman" pitchFamily="18" charset="0"/>
                        </a:rPr>
                        <a:t>kg</a:t>
                      </a:r>
                      <a:r>
                        <a:rPr kumimoji="0" lang="el-GR" sz="1400" b="1" kern="1200" dirty="0" smtClean="0">
                          <a:solidFill>
                            <a:schemeClr val="dk1"/>
                          </a:solidFill>
                          <a:latin typeface="+mn-lt"/>
                          <a:ea typeface="+mn-ea"/>
                          <a:cs typeface="Times New Roman" pitchFamily="18" charset="0"/>
                        </a:rPr>
                        <a:t> γάλα (στις 180 ημέρες). </a:t>
                      </a:r>
                    </a:p>
                    <a:p>
                      <a:endParaRPr kumimoji="0" lang="el-GR" sz="900" b="1" u="sng" kern="1200" dirty="0" smtClean="0">
                        <a:solidFill>
                          <a:schemeClr val="dk1"/>
                        </a:solidFill>
                        <a:latin typeface="+mn-lt"/>
                        <a:ea typeface="+mn-ea"/>
                        <a:cs typeface="Times New Roman" pitchFamily="18" charset="0"/>
                      </a:endParaRPr>
                    </a:p>
                    <a:p>
                      <a:r>
                        <a:rPr kumimoji="0" lang="el-GR" sz="1400" b="1" u="sng" kern="1200" dirty="0" smtClean="0">
                          <a:solidFill>
                            <a:srgbClr val="C00000"/>
                          </a:solidFill>
                          <a:latin typeface="+mn-lt"/>
                          <a:ea typeface="+mn-ea"/>
                          <a:cs typeface="Times New Roman" pitchFamily="18" charset="0"/>
                        </a:rPr>
                        <a:t>2000-2001</a:t>
                      </a:r>
                      <a:r>
                        <a:rPr kumimoji="0" lang="el-GR" sz="1400" b="1" u="none" kern="1200" baseline="0" dirty="0" smtClean="0">
                          <a:solidFill>
                            <a:srgbClr val="C00000"/>
                          </a:solidFill>
                          <a:latin typeface="+mn-lt"/>
                          <a:ea typeface="+mn-ea"/>
                          <a:cs typeface="Times New Roman" pitchFamily="18" charset="0"/>
                        </a:rPr>
                        <a:t>: </a:t>
                      </a:r>
                    </a:p>
                    <a:p>
                      <a:r>
                        <a:rPr kumimoji="0" lang="el-GR" sz="1400" b="1" kern="1200" dirty="0" smtClean="0">
                          <a:solidFill>
                            <a:schemeClr val="dk1"/>
                          </a:solidFill>
                          <a:latin typeface="+mn-lt"/>
                          <a:ea typeface="+mn-ea"/>
                          <a:cs typeface="Times New Roman" pitchFamily="18" charset="0"/>
                        </a:rPr>
                        <a:t>137,4±32,4 </a:t>
                      </a:r>
                      <a:r>
                        <a:rPr kumimoji="0" lang="en-US" sz="1400" b="1" kern="1200" dirty="0" smtClean="0">
                          <a:solidFill>
                            <a:schemeClr val="dk1"/>
                          </a:solidFill>
                          <a:latin typeface="+mn-lt"/>
                          <a:ea typeface="+mn-ea"/>
                          <a:cs typeface="Times New Roman" pitchFamily="18" charset="0"/>
                        </a:rPr>
                        <a:t>kg </a:t>
                      </a:r>
                      <a:r>
                        <a:rPr kumimoji="0" lang="el-GR" sz="1400" b="1" kern="1200" dirty="0" smtClean="0">
                          <a:solidFill>
                            <a:schemeClr val="dk1"/>
                          </a:solidFill>
                          <a:latin typeface="+mn-lt"/>
                          <a:ea typeface="+mn-ea"/>
                          <a:cs typeface="Times New Roman" pitchFamily="18" charset="0"/>
                        </a:rPr>
                        <a:t> (στις 180 ημέρες) </a:t>
                      </a:r>
                    </a:p>
                    <a:p>
                      <a:r>
                        <a:rPr kumimoji="0" lang="el-GR" sz="1400" b="1" kern="1200" dirty="0" smtClean="0">
                          <a:solidFill>
                            <a:schemeClr val="dk1"/>
                          </a:solidFill>
                          <a:latin typeface="+mn-lt"/>
                          <a:ea typeface="+mn-ea"/>
                          <a:cs typeface="Times New Roman" pitchFamily="18" charset="0"/>
                        </a:rPr>
                        <a:t>(</a:t>
                      </a:r>
                      <a:r>
                        <a:rPr kumimoji="0" lang="en-US" sz="1400" b="1" kern="1200" dirty="0" smtClean="0">
                          <a:solidFill>
                            <a:schemeClr val="dk1"/>
                          </a:solidFill>
                          <a:latin typeface="+mn-lt"/>
                          <a:ea typeface="+mn-ea"/>
                          <a:cs typeface="Times New Roman" pitchFamily="18" charset="0"/>
                        </a:rPr>
                        <a:t>max</a:t>
                      </a:r>
                      <a:r>
                        <a:rPr kumimoji="0" lang="el-GR" sz="1400" b="1" kern="1200" dirty="0" smtClean="0">
                          <a:solidFill>
                            <a:schemeClr val="dk1"/>
                          </a:solidFill>
                          <a:latin typeface="+mn-lt"/>
                          <a:ea typeface="+mn-ea"/>
                          <a:cs typeface="Times New Roman" pitchFamily="18" charset="0"/>
                        </a:rPr>
                        <a:t>.  ατομική</a:t>
                      </a:r>
                      <a:r>
                        <a:rPr kumimoji="0" lang="el-GR" sz="1400" b="1" kern="1200" baseline="0" dirty="0" smtClean="0">
                          <a:solidFill>
                            <a:schemeClr val="dk1"/>
                          </a:solidFill>
                          <a:latin typeface="+mn-lt"/>
                          <a:ea typeface="+mn-ea"/>
                          <a:cs typeface="Times New Roman" pitchFamily="18" charset="0"/>
                        </a:rPr>
                        <a:t> </a:t>
                      </a:r>
                      <a:r>
                        <a:rPr kumimoji="0" lang="el-GR" sz="1400" b="1" kern="1200" dirty="0" smtClean="0">
                          <a:solidFill>
                            <a:schemeClr val="dk1"/>
                          </a:solidFill>
                          <a:latin typeface="+mn-lt"/>
                          <a:ea typeface="+mn-ea"/>
                          <a:cs typeface="Times New Roman" pitchFamily="18" charset="0"/>
                        </a:rPr>
                        <a:t>απόδοση</a:t>
                      </a:r>
                      <a:r>
                        <a:rPr kumimoji="0" lang="en-US" sz="1400" b="1" kern="1200" dirty="0" smtClean="0">
                          <a:solidFill>
                            <a:schemeClr val="dk1"/>
                          </a:solidFill>
                          <a:latin typeface="+mn-lt"/>
                          <a:ea typeface="+mn-ea"/>
                          <a:cs typeface="Times New Roman" pitchFamily="18" charset="0"/>
                        </a:rPr>
                        <a:t>:</a:t>
                      </a:r>
                      <a:r>
                        <a:rPr kumimoji="0" lang="en-US" sz="1400" b="1" kern="1200" baseline="0" dirty="0" smtClean="0">
                          <a:solidFill>
                            <a:schemeClr val="dk1"/>
                          </a:solidFill>
                          <a:latin typeface="+mn-lt"/>
                          <a:ea typeface="+mn-ea"/>
                          <a:cs typeface="Times New Roman" pitchFamily="18" charset="0"/>
                        </a:rPr>
                        <a:t> </a:t>
                      </a:r>
                      <a:r>
                        <a:rPr kumimoji="0" lang="el-GR" sz="1400" b="1" kern="1200" dirty="0" smtClean="0">
                          <a:solidFill>
                            <a:schemeClr val="dk1"/>
                          </a:solidFill>
                          <a:latin typeface="+mn-lt"/>
                          <a:ea typeface="+mn-ea"/>
                          <a:cs typeface="Times New Roman" pitchFamily="18" charset="0"/>
                        </a:rPr>
                        <a:t>242 </a:t>
                      </a:r>
                      <a:r>
                        <a:rPr kumimoji="0" lang="en-US" sz="1400" b="1" kern="1200" dirty="0" smtClean="0">
                          <a:solidFill>
                            <a:schemeClr val="dk1"/>
                          </a:solidFill>
                          <a:latin typeface="+mn-lt"/>
                          <a:ea typeface="+mn-ea"/>
                          <a:cs typeface="Times New Roman" pitchFamily="18" charset="0"/>
                        </a:rPr>
                        <a:t>kg </a:t>
                      </a:r>
                      <a:r>
                        <a:rPr kumimoji="0" lang="el-GR" sz="1400" b="1" kern="1200" dirty="0" smtClean="0">
                          <a:solidFill>
                            <a:schemeClr val="dk1"/>
                          </a:solidFill>
                          <a:latin typeface="+mn-lt"/>
                          <a:ea typeface="+mn-ea"/>
                          <a:cs typeface="Times New Roman" pitchFamily="18" charset="0"/>
                        </a:rPr>
                        <a:t>)  </a:t>
                      </a:r>
                      <a:endParaRPr kumimoji="0" lang="el-GR" sz="1400" b="1" u="sng" kern="1200" dirty="0" smtClean="0">
                        <a:solidFill>
                          <a:schemeClr val="dk1"/>
                        </a:solidFill>
                        <a:latin typeface="+mn-lt"/>
                        <a:ea typeface="+mn-ea"/>
                        <a:cs typeface="Times New Roman" pitchFamily="18" charset="0"/>
                      </a:endParaRPr>
                    </a:p>
                    <a:p>
                      <a:endParaRPr kumimoji="0" lang="el-GR" sz="900" b="1" u="sng" kern="1200" dirty="0" smtClean="0">
                        <a:solidFill>
                          <a:schemeClr val="dk1"/>
                        </a:solidFill>
                        <a:latin typeface="+mn-lt"/>
                        <a:ea typeface="+mn-ea"/>
                        <a:cs typeface="Times New Roman" pitchFamily="18" charset="0"/>
                      </a:endParaRPr>
                    </a:p>
                    <a:p>
                      <a:r>
                        <a:rPr kumimoji="0" lang="el-GR" sz="1400" b="1" u="sng" kern="1200" dirty="0" smtClean="0">
                          <a:solidFill>
                            <a:srgbClr val="C00000"/>
                          </a:solidFill>
                          <a:latin typeface="+mn-lt"/>
                          <a:ea typeface="+mn-ea"/>
                          <a:cs typeface="Times New Roman" pitchFamily="18" charset="0"/>
                        </a:rPr>
                        <a:t>2010-2011</a:t>
                      </a:r>
                      <a:r>
                        <a:rPr kumimoji="0" lang="el-GR" sz="1400" kern="1200" dirty="0" smtClean="0">
                          <a:solidFill>
                            <a:srgbClr val="C00000"/>
                          </a:solidFill>
                          <a:latin typeface="+mn-lt"/>
                          <a:ea typeface="+mn-ea"/>
                          <a:cs typeface="Times New Roman" pitchFamily="18" charset="0"/>
                        </a:rPr>
                        <a:t> </a:t>
                      </a:r>
                    </a:p>
                    <a:p>
                      <a:r>
                        <a:rPr kumimoji="0" lang="el-GR" sz="1400" b="1" kern="1200" dirty="0" smtClean="0">
                          <a:solidFill>
                            <a:schemeClr val="dk1"/>
                          </a:solidFill>
                          <a:latin typeface="+mn-lt"/>
                          <a:ea typeface="+mn-ea"/>
                          <a:cs typeface="Times New Roman" pitchFamily="18" charset="0"/>
                        </a:rPr>
                        <a:t>187,07±36,19 </a:t>
                      </a:r>
                      <a:r>
                        <a:rPr kumimoji="0" lang="en-US" sz="1400" b="1" kern="1200" dirty="0" smtClean="0">
                          <a:solidFill>
                            <a:schemeClr val="dk1"/>
                          </a:solidFill>
                          <a:latin typeface="+mn-lt"/>
                          <a:ea typeface="+mn-ea"/>
                          <a:cs typeface="Times New Roman" pitchFamily="18" charset="0"/>
                        </a:rPr>
                        <a:t>kg </a:t>
                      </a:r>
                      <a:r>
                        <a:rPr kumimoji="0" lang="el-GR" sz="1400" b="1" kern="1200" dirty="0" smtClean="0">
                          <a:solidFill>
                            <a:schemeClr val="dk1"/>
                          </a:solidFill>
                          <a:latin typeface="+mn-lt"/>
                          <a:ea typeface="+mn-ea"/>
                          <a:cs typeface="Times New Roman" pitchFamily="18" charset="0"/>
                        </a:rPr>
                        <a:t>(στις 180 ημέρες), </a:t>
                      </a:r>
                    </a:p>
                    <a:p>
                      <a:r>
                        <a:rPr kumimoji="0" lang="el-GR" sz="1400" b="1" kern="1200" dirty="0" smtClean="0">
                          <a:solidFill>
                            <a:schemeClr val="dk1"/>
                          </a:solidFill>
                          <a:latin typeface="+mn-lt"/>
                          <a:ea typeface="+mn-ea"/>
                          <a:cs typeface="Times New Roman" pitchFamily="18" charset="0"/>
                        </a:rPr>
                        <a:t>204,46±48,52 </a:t>
                      </a:r>
                      <a:r>
                        <a:rPr kumimoji="0" lang="en-US" sz="1400" b="1" kern="1200" dirty="0" smtClean="0">
                          <a:solidFill>
                            <a:schemeClr val="dk1"/>
                          </a:solidFill>
                          <a:latin typeface="+mn-lt"/>
                          <a:ea typeface="+mn-ea"/>
                          <a:cs typeface="Times New Roman" pitchFamily="18" charset="0"/>
                        </a:rPr>
                        <a:t>kg</a:t>
                      </a:r>
                      <a:r>
                        <a:rPr kumimoji="0" lang="el-GR" sz="1400" b="1" kern="1200" dirty="0" smtClean="0">
                          <a:solidFill>
                            <a:schemeClr val="dk1"/>
                          </a:solidFill>
                          <a:latin typeface="+mn-lt"/>
                          <a:ea typeface="+mn-ea"/>
                          <a:cs typeface="Times New Roman" pitchFamily="18" charset="0"/>
                        </a:rPr>
                        <a:t> (πραγματική)</a:t>
                      </a:r>
                    </a:p>
                    <a:p>
                      <a:endParaRPr kumimoji="0" lang="el-GR" sz="900" kern="1200" dirty="0" smtClean="0">
                        <a:solidFill>
                          <a:schemeClr val="dk1"/>
                        </a:solidFill>
                        <a:latin typeface="+mn-lt"/>
                        <a:ea typeface="+mn-ea"/>
                        <a:cs typeface="Times New Roman" pitchFamily="18" charset="0"/>
                      </a:endParaRPr>
                    </a:p>
                    <a:p>
                      <a:r>
                        <a:rPr kumimoji="0" lang="el-GR" sz="1400" b="1" u="sng" kern="1200" dirty="0" smtClean="0">
                          <a:solidFill>
                            <a:srgbClr val="C00000"/>
                          </a:solidFill>
                          <a:latin typeface="+mn-lt"/>
                          <a:ea typeface="+mn-ea"/>
                          <a:cs typeface="Times New Roman" pitchFamily="18" charset="0"/>
                        </a:rPr>
                        <a:t>2012-2013</a:t>
                      </a:r>
                      <a:r>
                        <a:rPr kumimoji="0" lang="el-GR" sz="1400" kern="1200" dirty="0" smtClean="0">
                          <a:solidFill>
                            <a:srgbClr val="C00000"/>
                          </a:solidFill>
                          <a:latin typeface="+mn-lt"/>
                          <a:ea typeface="+mn-ea"/>
                          <a:cs typeface="Times New Roman" pitchFamily="18" charset="0"/>
                        </a:rPr>
                        <a:t> </a:t>
                      </a:r>
                    </a:p>
                    <a:p>
                      <a:r>
                        <a:rPr kumimoji="0" lang="el-GR" sz="1400" b="1" kern="1200" dirty="0" smtClean="0">
                          <a:solidFill>
                            <a:schemeClr val="dk1"/>
                          </a:solidFill>
                          <a:latin typeface="+mn-lt"/>
                          <a:ea typeface="+mn-ea"/>
                          <a:cs typeface="Times New Roman" pitchFamily="18" charset="0"/>
                        </a:rPr>
                        <a:t>178,43±42,34  </a:t>
                      </a:r>
                      <a:r>
                        <a:rPr kumimoji="0" lang="en-US" sz="1400" b="1" kern="1200" dirty="0" smtClean="0">
                          <a:solidFill>
                            <a:schemeClr val="dk1"/>
                          </a:solidFill>
                          <a:latin typeface="+mn-lt"/>
                          <a:ea typeface="+mn-ea"/>
                          <a:cs typeface="Times New Roman" pitchFamily="18" charset="0"/>
                        </a:rPr>
                        <a:t>kg </a:t>
                      </a:r>
                      <a:r>
                        <a:rPr kumimoji="0" lang="el-GR" sz="1400" b="1" kern="1200" dirty="0" smtClean="0">
                          <a:solidFill>
                            <a:schemeClr val="dk1"/>
                          </a:solidFill>
                          <a:latin typeface="+mn-lt"/>
                          <a:ea typeface="+mn-ea"/>
                          <a:cs typeface="Times New Roman" pitchFamily="18" charset="0"/>
                        </a:rPr>
                        <a:t>(στις 180 ημέρες)</a:t>
                      </a:r>
                    </a:p>
                    <a:p>
                      <a:r>
                        <a:rPr kumimoji="0" lang="el-GR" sz="1400" b="1" kern="1200" dirty="0" smtClean="0">
                          <a:solidFill>
                            <a:schemeClr val="dk1"/>
                          </a:solidFill>
                          <a:latin typeface="+mn-lt"/>
                          <a:ea typeface="+mn-ea"/>
                          <a:cs typeface="Times New Roman" pitchFamily="18" charset="0"/>
                        </a:rPr>
                        <a:t>198,96±56,61  </a:t>
                      </a:r>
                      <a:r>
                        <a:rPr kumimoji="0" lang="en-US" sz="1400" b="1" kern="1200" dirty="0" smtClean="0">
                          <a:solidFill>
                            <a:schemeClr val="dk1"/>
                          </a:solidFill>
                          <a:latin typeface="+mn-lt"/>
                          <a:ea typeface="+mn-ea"/>
                          <a:cs typeface="Times New Roman" pitchFamily="18" charset="0"/>
                        </a:rPr>
                        <a:t>kg</a:t>
                      </a:r>
                      <a:r>
                        <a:rPr kumimoji="0" lang="el-GR" sz="1400" b="1" kern="1200" dirty="0" smtClean="0">
                          <a:solidFill>
                            <a:schemeClr val="dk1"/>
                          </a:solidFill>
                          <a:latin typeface="+mn-lt"/>
                          <a:ea typeface="+mn-ea"/>
                          <a:cs typeface="Times New Roman" pitchFamily="18" charset="0"/>
                        </a:rPr>
                        <a:t> (πραγματική)</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1400" b="1" kern="1200" dirty="0" smtClean="0">
                          <a:solidFill>
                            <a:schemeClr val="dk1"/>
                          </a:solidFill>
                          <a:latin typeface="+mn-lt"/>
                          <a:ea typeface="+mn-ea"/>
                          <a:cs typeface="Times New Roman" pitchFamily="18" charset="0"/>
                        </a:rPr>
                        <a:t>(</a:t>
                      </a:r>
                      <a:r>
                        <a:rPr kumimoji="0" lang="en-US" sz="1400" b="1" kern="1200" dirty="0" smtClean="0">
                          <a:solidFill>
                            <a:schemeClr val="dk1"/>
                          </a:solidFill>
                          <a:latin typeface="+mn-lt"/>
                          <a:ea typeface="+mn-ea"/>
                          <a:cs typeface="Times New Roman" pitchFamily="18" charset="0"/>
                        </a:rPr>
                        <a:t>max</a:t>
                      </a:r>
                      <a:r>
                        <a:rPr kumimoji="0" lang="el-GR" sz="1400" b="1" kern="1200" dirty="0" smtClean="0">
                          <a:solidFill>
                            <a:schemeClr val="dk1"/>
                          </a:solidFill>
                          <a:latin typeface="+mn-lt"/>
                          <a:ea typeface="+mn-ea"/>
                          <a:cs typeface="Times New Roman" pitchFamily="18" charset="0"/>
                        </a:rPr>
                        <a:t>.  ατομική</a:t>
                      </a:r>
                      <a:r>
                        <a:rPr kumimoji="0" lang="el-GR" sz="1400" b="1" kern="1200" baseline="0" dirty="0" smtClean="0">
                          <a:solidFill>
                            <a:schemeClr val="dk1"/>
                          </a:solidFill>
                          <a:latin typeface="+mn-lt"/>
                          <a:ea typeface="+mn-ea"/>
                          <a:cs typeface="Times New Roman" pitchFamily="18" charset="0"/>
                        </a:rPr>
                        <a:t> </a:t>
                      </a:r>
                      <a:r>
                        <a:rPr kumimoji="0" lang="el-GR" sz="1400" b="1" kern="1200" dirty="0" smtClean="0">
                          <a:solidFill>
                            <a:schemeClr val="dk1"/>
                          </a:solidFill>
                          <a:latin typeface="+mn-lt"/>
                          <a:ea typeface="+mn-ea"/>
                          <a:cs typeface="Times New Roman" pitchFamily="18" charset="0"/>
                        </a:rPr>
                        <a:t>απόδοση</a:t>
                      </a:r>
                      <a:r>
                        <a:rPr kumimoji="0" lang="en-US" sz="1400" b="1" kern="1200" dirty="0" smtClean="0">
                          <a:solidFill>
                            <a:schemeClr val="dk1"/>
                          </a:solidFill>
                          <a:latin typeface="+mn-lt"/>
                          <a:ea typeface="+mn-ea"/>
                          <a:cs typeface="Times New Roman" pitchFamily="18" charset="0"/>
                        </a:rPr>
                        <a:t>:</a:t>
                      </a:r>
                      <a:r>
                        <a:rPr kumimoji="0" lang="en-US" sz="1400" b="1" kern="1200" baseline="0" dirty="0" smtClean="0">
                          <a:solidFill>
                            <a:schemeClr val="dk1"/>
                          </a:solidFill>
                          <a:latin typeface="+mn-lt"/>
                          <a:ea typeface="+mn-ea"/>
                          <a:cs typeface="Times New Roman" pitchFamily="18" charset="0"/>
                        </a:rPr>
                        <a:t> </a:t>
                      </a:r>
                      <a:r>
                        <a:rPr kumimoji="0" lang="el-GR" sz="1400" b="1" kern="1200" dirty="0" smtClean="0">
                          <a:solidFill>
                            <a:schemeClr val="dk1"/>
                          </a:solidFill>
                          <a:latin typeface="+mn-lt"/>
                          <a:ea typeface="+mn-ea"/>
                          <a:cs typeface="Times New Roman" pitchFamily="18" charset="0"/>
                        </a:rPr>
                        <a:t>257,76  </a:t>
                      </a:r>
                      <a:r>
                        <a:rPr kumimoji="0" lang="en-US" sz="1400" b="1" kern="1200" dirty="0" smtClean="0">
                          <a:solidFill>
                            <a:schemeClr val="dk1"/>
                          </a:solidFill>
                          <a:latin typeface="+mn-lt"/>
                          <a:ea typeface="+mn-ea"/>
                          <a:cs typeface="Times New Roman" pitchFamily="18" charset="0"/>
                        </a:rPr>
                        <a:t>kg </a:t>
                      </a:r>
                      <a:r>
                        <a:rPr kumimoji="0" lang="el-GR" sz="1400" b="1" kern="1200" dirty="0" smtClean="0">
                          <a:solidFill>
                            <a:schemeClr val="dk1"/>
                          </a:solidFill>
                          <a:latin typeface="+mn-lt"/>
                          <a:ea typeface="+mn-ea"/>
                          <a:cs typeface="Times New Roman" pitchFamily="18" charset="0"/>
                        </a:rPr>
                        <a:t>)  </a:t>
                      </a:r>
                      <a:endParaRPr kumimoji="0" lang="el-GR" sz="1400" b="1" u="sng" kern="1200" dirty="0" smtClean="0">
                        <a:solidFill>
                          <a:schemeClr val="dk1"/>
                        </a:solidFill>
                        <a:latin typeface="+mn-lt"/>
                        <a:ea typeface="+mn-ea"/>
                        <a:cs typeface="Times New Roman" pitchFamily="18"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400" b="1" dirty="0" smtClean="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b="1" dirty="0" smtClean="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b="1" dirty="0" smtClean="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b="1" dirty="0" smtClean="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b="1" dirty="0" smtClean="0">
                        <a:latin typeface="+mn-lt"/>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latin typeface="+mn-lt"/>
                          <a:cs typeface="Times New Roman" pitchFamily="18" charset="0"/>
                        </a:rPr>
                        <a:t>Στοιχεία Ινστιτούτου Κτηνοτροφίας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1" dirty="0" smtClean="0">
                          <a:latin typeface="+mn-lt"/>
                          <a:cs typeface="Times New Roman" pitchFamily="18" charset="0"/>
                        </a:rPr>
                        <a:t>Γιαννιτσών</a:t>
                      </a:r>
                    </a:p>
                    <a:p>
                      <a:endParaRPr lang="el-GR" sz="1400" b="1" dirty="0">
                        <a:latin typeface="+mn-lt"/>
                        <a:cs typeface="Times New Roman" pitchFamily="18" charset="0"/>
                      </a:endParaRPr>
                    </a:p>
                  </a:txBody>
                  <a:tcPr>
                    <a:solidFill>
                      <a:schemeClr val="accent1">
                        <a:lumMod val="40000"/>
                        <a:lumOff val="60000"/>
                      </a:schemeClr>
                    </a:solidFill>
                  </a:tcPr>
                </a:tc>
              </a:tr>
            </a:tbl>
          </a:graphicData>
        </a:graphic>
      </p:graphicFrame>
      <p:sp>
        <p:nvSpPr>
          <p:cNvPr id="5" name="1 - Τίτλος"/>
          <p:cNvSpPr txBox="1">
            <a:spLocks/>
          </p:cNvSpPr>
          <p:nvPr/>
        </p:nvSpPr>
        <p:spPr>
          <a:xfrm>
            <a:off x="857224" y="142852"/>
            <a:ext cx="7858180" cy="71438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n-lt"/>
                <a:ea typeface="+mj-ea"/>
                <a:cs typeface="Times New Roman" pitchFamily="18" charset="0"/>
              </a:rPr>
              <a:t>    ΠΑΡΑΓΩΓΙΚΑ  χαρακτηριστικα τησ φυλησ </a:t>
            </a:r>
            <a:endParaRPr kumimoji="0" lang="el-GR" sz="28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n-lt"/>
              <a:ea typeface="+mj-ea"/>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8229600" cy="714380"/>
          </a:xfrm>
        </p:spPr>
        <p:txBody>
          <a:bodyPr>
            <a:normAutofit/>
          </a:bodyPr>
          <a:lstStyle/>
          <a:p>
            <a:pPr algn="ctr"/>
            <a:r>
              <a:rPr lang="el-GR" sz="3200" b="1" dirty="0" smtClean="0">
                <a:latin typeface="+mn-lt"/>
              </a:rPr>
              <a:t>ΟΙ ΙδιαιτερΟτητΕΣ τηΣ φυλΗΣ</a:t>
            </a:r>
            <a:endParaRPr lang="el-GR" sz="3200" b="1" dirty="0">
              <a:latin typeface="+mn-lt"/>
            </a:endParaRPr>
          </a:p>
        </p:txBody>
      </p:sp>
      <p:sp>
        <p:nvSpPr>
          <p:cNvPr id="3" name="2 - Θέση περιεχομένου"/>
          <p:cNvSpPr>
            <a:spLocks noGrp="1"/>
          </p:cNvSpPr>
          <p:nvPr>
            <p:ph idx="1"/>
          </p:nvPr>
        </p:nvSpPr>
        <p:spPr>
          <a:xfrm>
            <a:off x="285720" y="1000108"/>
            <a:ext cx="8643998" cy="5572164"/>
          </a:xfrm>
        </p:spPr>
        <p:txBody>
          <a:bodyPr>
            <a:noAutofit/>
          </a:bodyPr>
          <a:lstStyle/>
          <a:p>
            <a:pPr algn="just">
              <a:buClr>
                <a:schemeClr val="accent2">
                  <a:lumMod val="50000"/>
                </a:schemeClr>
              </a:buClr>
              <a:buSzPct val="90000"/>
              <a:buFont typeface="Wingdings" pitchFamily="2" charset="2"/>
              <a:buChar char="v"/>
            </a:pPr>
            <a:r>
              <a:rPr lang="el-GR" sz="1800" b="1" dirty="0" smtClean="0"/>
              <a:t>Τα πρόβατα της φυλής Φλώρινας χαρακτηρίζονται ως λιτοδίαιτα,</a:t>
            </a:r>
          </a:p>
          <a:p>
            <a:pPr algn="just">
              <a:buClr>
                <a:schemeClr val="accent2">
                  <a:lumMod val="50000"/>
                </a:schemeClr>
              </a:buClr>
              <a:buSzPct val="90000"/>
              <a:buFont typeface="Wingdings" pitchFamily="2" charset="2"/>
              <a:buChar char="v"/>
            </a:pPr>
            <a:r>
              <a:rPr lang="el-GR" sz="1800" b="1" dirty="0" smtClean="0"/>
              <a:t>Είναι πολύ ανθεκτικά σε δυσμενείς εδαφοκλιματικές συνθήκες και χαρακτηρίζονται ως σκληροτράχηλα ζώα,</a:t>
            </a:r>
          </a:p>
          <a:p>
            <a:pPr algn="just">
              <a:buClr>
                <a:schemeClr val="accent2">
                  <a:lumMod val="50000"/>
                </a:schemeClr>
              </a:buClr>
              <a:buSzPct val="90000"/>
              <a:buFont typeface="Wingdings" pitchFamily="2" charset="2"/>
              <a:buChar char="v"/>
            </a:pPr>
            <a:r>
              <a:rPr lang="el-GR" sz="1800" b="1" dirty="0" smtClean="0"/>
              <a:t>Με ευκολία διανύουν μεγάλες αποστάσεις και αξιοποιούν με το καλλίτερο τρόπο τους ορεινούς και τους ημιορεινούς βοσκοτόπους,</a:t>
            </a:r>
          </a:p>
          <a:p>
            <a:pPr algn="just">
              <a:buClr>
                <a:schemeClr val="accent2">
                  <a:lumMod val="50000"/>
                </a:schemeClr>
              </a:buClr>
              <a:buSzPct val="90000"/>
              <a:buFont typeface="Wingdings" pitchFamily="2" charset="2"/>
              <a:buChar char="v"/>
            </a:pPr>
            <a:r>
              <a:rPr lang="el-GR" sz="1800" b="1" dirty="0" smtClean="0"/>
              <a:t>Είναι ζώα ανθεκτικά σε μεταδοτικά νοσήματα (μελιταίο πυρετό, προϊούσα πνευμονία, μαστίτιδα, ποδοδερματίτιδα, κοινούρωση- κοινώς «βούρλα</a:t>
            </a:r>
            <a:r>
              <a:rPr lang="el-GR" sz="1800" b="1" dirty="0" smtClean="0"/>
              <a:t>»</a:t>
            </a:r>
            <a:r>
              <a:rPr lang="el-GR" sz="1800" dirty="0" smtClean="0"/>
              <a:t> </a:t>
            </a:r>
            <a:r>
              <a:rPr lang="el-GR" sz="1800" dirty="0" smtClean="0"/>
              <a:t>που είναι </a:t>
            </a:r>
            <a:r>
              <a:rPr lang="el-GR" sz="1800" dirty="0" smtClean="0"/>
              <a:t>το πιο συχνό νευρολογικό πρόβλημα </a:t>
            </a:r>
            <a:r>
              <a:rPr lang="el-GR" sz="1800" smtClean="0"/>
              <a:t>των </a:t>
            </a:r>
            <a:r>
              <a:rPr lang="el-GR" sz="1800" smtClean="0"/>
              <a:t>προβάτων-Κεντρικό </a:t>
            </a:r>
            <a:r>
              <a:rPr lang="el-GR" sz="1800" dirty="0" smtClean="0"/>
              <a:t>Νευρικό Σύστημα των προβάτων </a:t>
            </a:r>
            <a:r>
              <a:rPr lang="el-GR" sz="1800" b="1" dirty="0" smtClean="0"/>
              <a:t>),</a:t>
            </a:r>
            <a:endParaRPr lang="el-GR" sz="1800" b="1" dirty="0" smtClean="0"/>
          </a:p>
          <a:p>
            <a:pPr algn="just">
              <a:buClr>
                <a:schemeClr val="accent2">
                  <a:lumMod val="50000"/>
                </a:schemeClr>
              </a:buClr>
              <a:buSzPct val="90000"/>
              <a:buFont typeface="Wingdings" pitchFamily="2" charset="2"/>
              <a:buChar char="v"/>
            </a:pPr>
            <a:r>
              <a:rPr lang="el-GR" sz="1800" b="1" dirty="0" smtClean="0"/>
              <a:t>Οι αμνοί της φυλής Φλώρινας παρουσιάζουν υψηλούς ρυθμούς ανάπτυξης και υψηλή ποιότητα σφάγιου,</a:t>
            </a:r>
          </a:p>
          <a:p>
            <a:pPr algn="just">
              <a:buClr>
                <a:schemeClr val="accent2">
                  <a:lumMod val="50000"/>
                </a:schemeClr>
              </a:buClr>
              <a:buSzPct val="90000"/>
              <a:buFont typeface="Wingdings" pitchFamily="2" charset="2"/>
              <a:buChar char="v"/>
            </a:pPr>
            <a:r>
              <a:rPr lang="el-GR" sz="1800" b="1" dirty="0" smtClean="0"/>
              <a:t>Οι δε μητέρες παρουσιάζουν πολύ μεγάλο προστατευτισμό προς τα νεογέννητα τους</a:t>
            </a:r>
          </a:p>
          <a:p>
            <a:pPr>
              <a:buFont typeface="Wingdings" pitchFamily="2" charset="2"/>
              <a:buChar char="§"/>
            </a:pPr>
            <a:endParaRPr lang="el-GR" sz="1200" dirty="0" smtClean="0"/>
          </a:p>
          <a:p>
            <a:pPr marL="358775" indent="-358775" algn="just">
              <a:buClr>
                <a:schemeClr val="accent2">
                  <a:lumMod val="50000"/>
                </a:schemeClr>
              </a:buClr>
              <a:buSzPct val="100000"/>
              <a:buFont typeface="Wingdings" pitchFamily="2" charset="2"/>
              <a:buChar char="Ø"/>
            </a:pPr>
            <a:r>
              <a:rPr lang="el-GR" sz="1800" b="1" dirty="0" smtClean="0">
                <a:solidFill>
                  <a:srgbClr val="FF0000"/>
                </a:solidFill>
              </a:rPr>
              <a:t>Τα παραπάνω, σε συνδυασμό με τη σημαντική αύξηση της γαλακτοπαραγωγής που επέδειξε η εκτρεφόμενη φυλή προβάτων σε μια πορεία 70 χρόνων (Ι.Κ.), ιδιαίτερα μετά την εξυγίανση της από την προϊούσα πνευμονία, θεωρώ ότι την καθιστούν ως μια αξιόλογη φυλή προβάτων, η οποία μπορεί να χαρακτηριστεί ως </a:t>
            </a:r>
            <a:r>
              <a:rPr lang="el-GR" sz="1800" b="1" dirty="0" smtClean="0">
                <a:solidFill>
                  <a:schemeClr val="tx1"/>
                </a:solidFill>
              </a:rPr>
              <a:t>φυλή μικτών αποδόσεων</a:t>
            </a:r>
            <a:r>
              <a:rPr lang="el-GR" sz="1800" b="1" dirty="0" smtClean="0">
                <a:solidFill>
                  <a:srgbClr val="FF0000"/>
                </a:solidFill>
              </a:rPr>
              <a:t>, αφού συνδυάζει τη γαλακτοπαραγωγή με τη παραγωγή κρέατος. Είναι βέβαιο ότι μπορεί να διαδραματίσει σημαντικό ρόλο στην οικονομική ανάπτυξη των περιοχών καταγωγής της. </a:t>
            </a:r>
            <a:r>
              <a:rPr lang="el-GR" sz="1800" b="1" dirty="0" smtClean="0"/>
              <a:t> </a:t>
            </a:r>
            <a:endParaRPr lang="el-GR" sz="18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2554294"/>
            <a:ext cx="8686800" cy="1660524"/>
          </a:xfrm>
        </p:spPr>
        <p:txBody>
          <a:bodyPr>
            <a:normAutofit/>
          </a:bodyPr>
          <a:lstStyle/>
          <a:p>
            <a:pPr algn="ctr">
              <a:buNone/>
            </a:pPr>
            <a:r>
              <a:rPr lang="el-GR" b="1" dirty="0" smtClean="0">
                <a:latin typeface="Segoe Script" pitchFamily="34" charset="0"/>
              </a:rPr>
              <a:t>ΕΥΧΑΡΙΣΤΩ </a:t>
            </a:r>
          </a:p>
          <a:p>
            <a:pPr algn="ctr">
              <a:buNone/>
            </a:pPr>
            <a:r>
              <a:rPr lang="el-GR" b="1" dirty="0" smtClean="0">
                <a:latin typeface="Segoe Script" pitchFamily="34" charset="0"/>
              </a:rPr>
              <a:t>ΓΙΑ ΤΗΝ ΠΡΟΣΟΧΗ ΣΑΣ</a:t>
            </a:r>
            <a:endParaRPr lang="el-GR" b="1" dirty="0">
              <a:latin typeface="Segoe Scrip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714380"/>
          </a:xfrm>
        </p:spPr>
        <p:txBody>
          <a:bodyPr>
            <a:normAutofit/>
          </a:bodyPr>
          <a:lstStyle/>
          <a:p>
            <a:pPr algn="ctr"/>
            <a:r>
              <a:rPr lang="el-GR" sz="3200" b="1" dirty="0" smtClean="0">
                <a:latin typeface="Times New Roman" pitchFamily="18" charset="0"/>
                <a:cs typeface="Times New Roman" pitchFamily="18" charset="0"/>
              </a:rPr>
              <a:t>ΕΙΣΑΓΩΓΗ</a:t>
            </a:r>
            <a:endParaRPr lang="el-GR" sz="3200" b="1"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0" y="1214422"/>
            <a:ext cx="8858280" cy="5286412"/>
          </a:xfrm>
        </p:spPr>
        <p:txBody>
          <a:bodyPr>
            <a:noAutofit/>
          </a:bodyPr>
          <a:lstStyle/>
          <a:p>
            <a:pPr marL="261938" indent="4763" algn="just">
              <a:buNone/>
            </a:pPr>
            <a:r>
              <a:rPr lang="el-GR" sz="2100" b="1" dirty="0" smtClean="0">
                <a:solidFill>
                  <a:srgbClr val="002060"/>
                </a:solidFill>
                <a:cs typeface="Times New Roman" pitchFamily="18" charset="0"/>
              </a:rPr>
              <a:t>Στον ελλαδικό χώρο εκτρέφονταν είκοσι έξη (26) αυτόχθονες φυλές προβάτων (Π.Δ. 434/95). Δυστυχώς, σήμερα από αυτές τις φυλές σε σχετικά μεγάλους πληθυσμούς εκτρέφονται μόνο εννέα (9). Αυτές οι φυλές ανάλογα με τον πληθυσμό τους, κατατάσσονται σε τρείς κατηγορίες</a:t>
            </a:r>
            <a:r>
              <a:rPr lang="en-US" sz="2100" b="1" dirty="0" smtClean="0">
                <a:solidFill>
                  <a:srgbClr val="002060"/>
                </a:solidFill>
                <a:cs typeface="Times New Roman" pitchFamily="18" charset="0"/>
              </a:rPr>
              <a:t>:</a:t>
            </a:r>
            <a:endParaRPr lang="el-GR" sz="2100" b="1" dirty="0" smtClean="0">
              <a:solidFill>
                <a:srgbClr val="002060"/>
              </a:solidFill>
              <a:cs typeface="Times New Roman" pitchFamily="18" charset="0"/>
            </a:endParaRPr>
          </a:p>
          <a:p>
            <a:pPr algn="just">
              <a:buNone/>
            </a:pPr>
            <a:endParaRPr lang="en-US" sz="2100" b="1" dirty="0" smtClean="0">
              <a:solidFill>
                <a:srgbClr val="FF0000"/>
              </a:solidFill>
              <a:cs typeface="Times New Roman" pitchFamily="18" charset="0"/>
            </a:endParaRPr>
          </a:p>
          <a:p>
            <a:pPr lvl="1" algn="just">
              <a:buClr>
                <a:schemeClr val="accent4">
                  <a:lumMod val="50000"/>
                </a:schemeClr>
              </a:buClr>
              <a:buSzPct val="90000"/>
              <a:buFont typeface="Wingdings" pitchFamily="2" charset="2"/>
              <a:buChar char="v"/>
            </a:pPr>
            <a:r>
              <a:rPr lang="el-GR" sz="2100" b="1" dirty="0" smtClean="0">
                <a:solidFill>
                  <a:schemeClr val="tx1"/>
                </a:solidFill>
                <a:cs typeface="Times New Roman" pitchFamily="18" charset="0"/>
              </a:rPr>
              <a:t>Τις φυλές που βρίσκονται σε κατάσταση «</a:t>
            </a:r>
            <a:r>
              <a:rPr lang="el-GR" sz="2100" b="1" dirty="0" smtClean="0">
                <a:solidFill>
                  <a:srgbClr val="C00000"/>
                </a:solidFill>
                <a:cs typeface="Times New Roman" pitchFamily="18" charset="0"/>
              </a:rPr>
              <a:t>εξαφάνισης</a:t>
            </a:r>
            <a:r>
              <a:rPr lang="el-GR" sz="2100" b="1" dirty="0" smtClean="0">
                <a:solidFill>
                  <a:schemeClr val="tx1"/>
                </a:solidFill>
                <a:cs typeface="Times New Roman" pitchFamily="18" charset="0"/>
              </a:rPr>
              <a:t>», επειδή αριθμούν ελάχιστα θηλυκά ή λιγότερα από δέκα (10) αρσενικά</a:t>
            </a:r>
          </a:p>
          <a:p>
            <a:pPr lvl="1" algn="just">
              <a:buClr>
                <a:schemeClr val="accent4">
                  <a:lumMod val="50000"/>
                </a:schemeClr>
              </a:buClr>
              <a:buSzPct val="90000"/>
              <a:buFont typeface="Wingdings" pitchFamily="2" charset="2"/>
              <a:buChar char="v"/>
            </a:pPr>
            <a:r>
              <a:rPr lang="el-GR" sz="2100" b="1" dirty="0" smtClean="0">
                <a:solidFill>
                  <a:schemeClr val="tx1"/>
                </a:solidFill>
                <a:cs typeface="Times New Roman" pitchFamily="18" charset="0"/>
              </a:rPr>
              <a:t>Τις φυλές που βρίσκονται σε κατάσταση «</a:t>
            </a:r>
            <a:r>
              <a:rPr lang="el-GR" sz="2100" b="1" dirty="0" smtClean="0">
                <a:solidFill>
                  <a:srgbClr val="C00000"/>
                </a:solidFill>
                <a:cs typeface="Times New Roman" pitchFamily="18" charset="0"/>
              </a:rPr>
              <a:t>επισφαλή</a:t>
            </a:r>
            <a:r>
              <a:rPr lang="el-GR" sz="2100" b="1" dirty="0" smtClean="0">
                <a:solidFill>
                  <a:schemeClr val="tx1"/>
                </a:solidFill>
                <a:cs typeface="Times New Roman" pitchFamily="18" charset="0"/>
              </a:rPr>
              <a:t>», επειδή αριθμούν λιγότερα από 500 ζώα ή λιγότερα από 20 αρσενικά ζώα αναπαραγωγής.</a:t>
            </a:r>
          </a:p>
          <a:p>
            <a:pPr lvl="1" algn="just">
              <a:buClr>
                <a:schemeClr val="accent4">
                  <a:lumMod val="50000"/>
                </a:schemeClr>
              </a:buClr>
              <a:buSzPct val="90000"/>
              <a:buFont typeface="Wingdings" pitchFamily="2" charset="2"/>
              <a:buChar char="v"/>
            </a:pPr>
            <a:r>
              <a:rPr lang="el-GR" sz="2100" b="1" dirty="0" smtClean="0">
                <a:solidFill>
                  <a:schemeClr val="tx1"/>
                </a:solidFill>
                <a:cs typeface="Times New Roman" pitchFamily="18" charset="0"/>
              </a:rPr>
              <a:t>Τις φυλές που βρίσκονται σε κατάσταση «</a:t>
            </a:r>
            <a:r>
              <a:rPr lang="el-GR" sz="2100" b="1" dirty="0" smtClean="0">
                <a:solidFill>
                  <a:srgbClr val="C00000"/>
                </a:solidFill>
                <a:cs typeface="Times New Roman" pitchFamily="18" charset="0"/>
              </a:rPr>
              <a:t>ευαίσθητη</a:t>
            </a:r>
            <a:r>
              <a:rPr lang="el-GR" sz="2100" b="1" dirty="0" smtClean="0">
                <a:solidFill>
                  <a:schemeClr val="tx1"/>
                </a:solidFill>
                <a:cs typeface="Times New Roman" pitchFamily="18" charset="0"/>
              </a:rPr>
              <a:t>», επειδή ο αριθμός των ζώων παρουσιάζει συνεχή μείωση και είναι μικρότερος από 9.000, ή είναι στάσιμος και μικρότερος από 7.500, ή είναι μικρότερος από 6.000, αν και παρουσιάζει αύξηση.</a:t>
            </a:r>
          </a:p>
          <a:p>
            <a:pPr algn="just">
              <a:buSzPct val="90000"/>
            </a:pPr>
            <a:endParaRPr lang="el-GR" sz="2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500034" y="357166"/>
            <a:ext cx="8229600" cy="781048"/>
          </a:xfrm>
        </p:spPr>
        <p:txBody>
          <a:bodyPr>
            <a:normAutofit/>
          </a:bodyPr>
          <a:lstStyle/>
          <a:p>
            <a:pPr algn="ctr"/>
            <a:r>
              <a:rPr lang="el-GR" sz="2600" b="1" dirty="0" smtClean="0">
                <a:latin typeface="Times New Roman" pitchFamily="18" charset="0"/>
                <a:cs typeface="Times New Roman" pitchFamily="18" charset="0"/>
              </a:rPr>
              <a:t>Η ΑΠΩΛΕΙΑ ΓΕΝΕΤΙΚΟΥ ΥΛΙΚΟΥ ΠΡΟΒΑΤΩΝ</a:t>
            </a:r>
            <a:endParaRPr lang="el-GR" sz="2600" b="1"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71406" y="1142984"/>
            <a:ext cx="8858312" cy="5000660"/>
          </a:xfrm>
        </p:spPr>
        <p:txBody>
          <a:bodyPr>
            <a:noAutofit/>
          </a:bodyPr>
          <a:lstStyle/>
          <a:p>
            <a:pPr marL="266700" indent="0" algn="just">
              <a:buNone/>
            </a:pPr>
            <a:r>
              <a:rPr lang="el-GR" sz="2200" b="1" u="sng" dirty="0" smtClean="0">
                <a:solidFill>
                  <a:srgbClr val="002060"/>
                </a:solidFill>
                <a:cs typeface="Times New Roman" pitchFamily="18" charset="0"/>
              </a:rPr>
              <a:t>Η απώλεια σημαντικού μέρους του γενετικού υλικού των αυτοχθόνων φυλών προβάτων στη χώρα μας, προκλήθηκε </a:t>
            </a:r>
            <a:r>
              <a:rPr lang="el-GR" sz="2200" b="1" dirty="0" smtClean="0">
                <a:solidFill>
                  <a:srgbClr val="002060"/>
                </a:solidFill>
                <a:cs typeface="Times New Roman" pitchFamily="18" charset="0"/>
              </a:rPr>
              <a:t>:</a:t>
            </a:r>
          </a:p>
          <a:p>
            <a:pPr marL="88900" indent="-88900" algn="just">
              <a:buNone/>
            </a:pPr>
            <a:endParaRPr lang="el-GR" sz="2200" b="1" dirty="0" smtClean="0">
              <a:solidFill>
                <a:srgbClr val="FF0000"/>
              </a:solidFill>
              <a:cs typeface="Times New Roman" pitchFamily="18" charset="0"/>
            </a:endParaRPr>
          </a:p>
          <a:p>
            <a:pPr marL="450850" lvl="1" indent="-273050" algn="just">
              <a:buClr>
                <a:schemeClr val="accent3">
                  <a:lumMod val="50000"/>
                </a:schemeClr>
              </a:buClr>
              <a:buSzPct val="90000"/>
              <a:buFont typeface="Wingdings" pitchFamily="2" charset="2"/>
              <a:buChar char="Ø"/>
            </a:pPr>
            <a:r>
              <a:rPr lang="el-GR" sz="2200" b="1" dirty="0" smtClean="0">
                <a:solidFill>
                  <a:schemeClr val="tx1"/>
                </a:solidFill>
                <a:cs typeface="Times New Roman" pitchFamily="18" charset="0"/>
              </a:rPr>
              <a:t>Από τις </a:t>
            </a:r>
            <a:r>
              <a:rPr lang="el-GR" sz="2200" b="1" u="sng" dirty="0" smtClean="0">
                <a:solidFill>
                  <a:schemeClr val="tx1"/>
                </a:solidFill>
                <a:cs typeface="Times New Roman" pitchFamily="18" charset="0"/>
              </a:rPr>
              <a:t>αδικαιολόγητες διασταυρώσεις </a:t>
            </a:r>
            <a:r>
              <a:rPr lang="el-GR" sz="2200" b="1" dirty="0" smtClean="0">
                <a:solidFill>
                  <a:schemeClr val="tx1"/>
                </a:solidFill>
                <a:cs typeface="Times New Roman" pitchFamily="18" charset="0"/>
              </a:rPr>
              <a:t>οι οποίες έγιναν χωρίς προγραμματισμό και είχαν προσλάβει ανεξέλεγκτο χαρακτήρα.</a:t>
            </a:r>
          </a:p>
          <a:p>
            <a:pPr marL="450850" lvl="1" indent="-273050" algn="just">
              <a:buClr>
                <a:schemeClr val="accent3">
                  <a:lumMod val="50000"/>
                </a:schemeClr>
              </a:buClr>
              <a:buSzPct val="90000"/>
              <a:buFont typeface="Wingdings" pitchFamily="2" charset="2"/>
              <a:buChar char="Ø"/>
            </a:pPr>
            <a:r>
              <a:rPr lang="el-GR" sz="2200" b="1" dirty="0" smtClean="0">
                <a:solidFill>
                  <a:schemeClr val="tx1"/>
                </a:solidFill>
                <a:cs typeface="Times New Roman" pitchFamily="18" charset="0"/>
              </a:rPr>
              <a:t>Από τη δημιουργία μεγάλου ποσοστού μη καθαρόαιμων πληθυσμών, οι οποίοι αντικατέστησαν τους καθαρόαιμους πληθυσμούς (ως αποτέλεσμα των διασταυρώσεων). </a:t>
            </a:r>
          </a:p>
          <a:p>
            <a:pPr marL="450850" lvl="1" indent="-273050" algn="just">
              <a:buClr>
                <a:schemeClr val="accent3">
                  <a:lumMod val="50000"/>
                </a:schemeClr>
              </a:buClr>
              <a:buSzPct val="90000"/>
              <a:buFont typeface="Wingdings" pitchFamily="2" charset="2"/>
              <a:buChar char="Ø"/>
            </a:pPr>
            <a:r>
              <a:rPr lang="el-GR" sz="2200" b="1" dirty="0" smtClean="0">
                <a:solidFill>
                  <a:schemeClr val="tx1"/>
                </a:solidFill>
                <a:cs typeface="Times New Roman" pitchFamily="18" charset="0"/>
              </a:rPr>
              <a:t>Από την έλλειψη ολοκληρωμένων προγραμμάτων Γενετικής Βελτίωσης, αλλά και προγραμμάτων στήριξης του πληθυσμού των αυτοχθόνων φυλών προβάτων που θα είχαν σαν στόχο τη βελτίωση των αποδόσεων τους και τη διασφάλιση της διατήρησης τους. </a:t>
            </a:r>
          </a:p>
          <a:p>
            <a:pPr lvl="1">
              <a:lnSpc>
                <a:spcPct val="150000"/>
              </a:lnSpc>
            </a:pPr>
            <a:endParaRPr lang="el-GR"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357166"/>
            <a:ext cx="8686800" cy="695570"/>
          </a:xfrm>
        </p:spPr>
        <p:txBody>
          <a:bodyPr/>
          <a:lstStyle/>
          <a:p>
            <a:r>
              <a:rPr lang="el-GR" b="1" dirty="0" smtClean="0">
                <a:latin typeface="Times New Roman" pitchFamily="18" charset="0"/>
                <a:cs typeface="Times New Roman" pitchFamily="18" charset="0"/>
              </a:rPr>
              <a:t>ΔΙΑΣΩΣΗ ΤΩΝ ΓΕΝΕΤΙΚΩΝ ΠΟΡΩΝ</a:t>
            </a:r>
            <a:endParaRPr lang="el-GR" dirty="0"/>
          </a:p>
        </p:txBody>
      </p:sp>
      <p:sp>
        <p:nvSpPr>
          <p:cNvPr id="3" name="2 - Θέση περιεχομένου"/>
          <p:cNvSpPr>
            <a:spLocks noGrp="1"/>
          </p:cNvSpPr>
          <p:nvPr>
            <p:ph idx="1"/>
          </p:nvPr>
        </p:nvSpPr>
        <p:spPr>
          <a:xfrm>
            <a:off x="304800" y="1052736"/>
            <a:ext cx="8624918" cy="5376660"/>
          </a:xfrm>
        </p:spPr>
        <p:txBody>
          <a:bodyPr>
            <a:normAutofit fontScale="32500" lnSpcReduction="20000"/>
          </a:bodyPr>
          <a:lstStyle/>
          <a:p>
            <a:pPr>
              <a:buNone/>
            </a:pPr>
            <a:r>
              <a:rPr lang="el-GR" sz="5000" b="1" u="sng" dirty="0" smtClean="0">
                <a:solidFill>
                  <a:srgbClr val="002060"/>
                </a:solidFill>
                <a:cs typeface="Times New Roman" pitchFamily="18" charset="0"/>
              </a:rPr>
              <a:t>Παγκόσμιο Σχέδιο Δράσης για τους Γενετικούς Πόρους των Αγροτικών Ζώων</a:t>
            </a:r>
            <a:r>
              <a:rPr lang="en-US" sz="5000" b="1" u="sng" dirty="0" smtClean="0">
                <a:solidFill>
                  <a:srgbClr val="002060"/>
                </a:solidFill>
                <a:cs typeface="Times New Roman" pitchFamily="18" charset="0"/>
              </a:rPr>
              <a:t>” </a:t>
            </a:r>
            <a:endParaRPr lang="el-GR" sz="5000" b="1" u="sng" dirty="0" smtClean="0">
              <a:solidFill>
                <a:srgbClr val="002060"/>
              </a:solidFill>
              <a:cs typeface="Times New Roman" pitchFamily="18" charset="0"/>
            </a:endParaRPr>
          </a:p>
          <a:p>
            <a:pPr>
              <a:buNone/>
            </a:pPr>
            <a:r>
              <a:rPr lang="en-US" sz="5000" b="1" u="sng" dirty="0" smtClean="0">
                <a:solidFill>
                  <a:srgbClr val="002060"/>
                </a:solidFill>
                <a:cs typeface="Times New Roman" pitchFamily="18" charset="0"/>
              </a:rPr>
              <a:t>(</a:t>
            </a:r>
            <a:r>
              <a:rPr lang="el-GR" sz="5000" b="1" u="sng" dirty="0" smtClean="0">
                <a:solidFill>
                  <a:srgbClr val="002060"/>
                </a:solidFill>
                <a:cs typeface="Times New Roman" pitchFamily="18" charset="0"/>
              </a:rPr>
              <a:t>Σεπτέμβριος 2007)</a:t>
            </a:r>
            <a:r>
              <a:rPr lang="el-GR" sz="5000" b="1" dirty="0" smtClean="0">
                <a:solidFill>
                  <a:srgbClr val="002060"/>
                </a:solidFill>
                <a:cs typeface="Times New Roman" pitchFamily="18" charset="0"/>
              </a:rPr>
              <a:t>.</a:t>
            </a:r>
            <a:endParaRPr lang="el-GR" sz="5000" dirty="0" smtClean="0"/>
          </a:p>
          <a:p>
            <a:endParaRPr lang="el-GR" dirty="0" smtClean="0"/>
          </a:p>
          <a:p>
            <a:pPr>
              <a:lnSpc>
                <a:spcPct val="120000"/>
              </a:lnSpc>
            </a:pPr>
            <a:r>
              <a:rPr lang="el-GR" sz="4900" b="1" dirty="0" smtClean="0">
                <a:solidFill>
                  <a:schemeClr val="tx1"/>
                </a:solidFill>
              </a:rPr>
              <a:t>Η διεθνής κοινότητα αναγνωρίζοντας την αναγκαιότητα της διαφύλαξης των γενετικών πόρων των αγροτικών ζώων, τον Σεπτέμβριο του 2007, υιοθέτησε το πρώτο στα χρονικά Παγκόσμιο Σχέδιο Δράσης για τους Γενετικούς Πόρους των Αγροτικών Ζώων.</a:t>
            </a:r>
          </a:p>
          <a:p>
            <a:pPr>
              <a:lnSpc>
                <a:spcPct val="120000"/>
              </a:lnSpc>
            </a:pPr>
            <a:endParaRPr lang="el-GR" sz="4900" b="1" dirty="0" smtClean="0">
              <a:solidFill>
                <a:schemeClr val="tx1"/>
              </a:solidFill>
            </a:endParaRPr>
          </a:p>
          <a:p>
            <a:r>
              <a:rPr lang="el-GR" sz="4900" dirty="0" smtClean="0">
                <a:solidFill>
                  <a:schemeClr val="tx1"/>
                </a:solidFill>
              </a:rPr>
              <a:t> </a:t>
            </a:r>
            <a:r>
              <a:rPr lang="el-GR" sz="4900" b="1" dirty="0" smtClean="0">
                <a:solidFill>
                  <a:schemeClr val="tx1"/>
                </a:solidFill>
              </a:rPr>
              <a:t>Το συγκεκριμένο σχέδιο, που υπογράφηκε από 109 χώρες συμπεριλαμβανομένης και της</a:t>
            </a:r>
            <a:r>
              <a:rPr lang="en-US" sz="4900" b="1" dirty="0" smtClean="0">
                <a:solidFill>
                  <a:schemeClr val="tx1"/>
                </a:solidFill>
              </a:rPr>
              <a:t> </a:t>
            </a:r>
            <a:r>
              <a:rPr lang="el-GR" sz="4900" b="1" dirty="0" smtClean="0">
                <a:solidFill>
                  <a:schemeClr val="tx1"/>
                </a:solidFill>
              </a:rPr>
              <a:t>χώρας μας, έχει σαν στόχο </a:t>
            </a:r>
            <a:r>
              <a:rPr lang="el-GR" sz="4900" b="1" u="sng" dirty="0" smtClean="0">
                <a:solidFill>
                  <a:srgbClr val="C00000"/>
                </a:solidFill>
              </a:rPr>
              <a:t>την αντιμετώπιση της διάβρωσης της γενετικής παραλλακτικότητας των αγροτικών ζώων και την </a:t>
            </a:r>
            <a:r>
              <a:rPr lang="el-GR" sz="4900" b="1" u="sng" dirty="0" err="1" smtClean="0">
                <a:solidFill>
                  <a:srgbClr val="C00000"/>
                </a:solidFill>
              </a:rPr>
              <a:t>αειφορική</a:t>
            </a:r>
            <a:r>
              <a:rPr lang="el-GR" sz="4900" b="1" u="sng" dirty="0" smtClean="0">
                <a:solidFill>
                  <a:srgbClr val="C00000"/>
                </a:solidFill>
              </a:rPr>
              <a:t> τους χρήση</a:t>
            </a:r>
            <a:r>
              <a:rPr lang="el-GR" sz="4900" b="1" dirty="0" smtClean="0"/>
              <a:t>. </a:t>
            </a:r>
            <a:r>
              <a:rPr lang="el-GR" sz="4900" b="1" dirty="0" smtClean="0">
                <a:solidFill>
                  <a:schemeClr val="tx1"/>
                </a:solidFill>
              </a:rPr>
              <a:t>Τα αγροτικά ζώα, προσαρμοζόμενα με ένα εξαιρετικό τρόπο  στις διαρκώς διαμορφούμενες κλιματικές συνθήκες και τα οικοσυστήματα, συνόδεψαν για αιώνες τους προγόνους μας, εξασφαλίζοντας τους την απαραίτητη τροφή.</a:t>
            </a:r>
          </a:p>
          <a:p>
            <a:endParaRPr lang="el-GR" sz="4900" dirty="0" smtClean="0">
              <a:solidFill>
                <a:schemeClr val="tx1"/>
              </a:solidFill>
            </a:endParaRPr>
          </a:p>
          <a:p>
            <a:r>
              <a:rPr lang="el-GR" sz="4900" b="1" dirty="0" smtClean="0">
                <a:solidFill>
                  <a:schemeClr val="tx1"/>
                </a:solidFill>
              </a:rPr>
              <a:t> Η διατήρηση της βιοποικιλότητας των γενετικών πόρων, εκτός της σημασίας της για την </a:t>
            </a:r>
            <a:r>
              <a:rPr lang="el-GR" sz="4900" b="1" u="sng" dirty="0" smtClean="0">
                <a:solidFill>
                  <a:srgbClr val="C00000"/>
                </a:solidFill>
              </a:rPr>
              <a:t>πολιτιστική</a:t>
            </a:r>
            <a:r>
              <a:rPr lang="el-GR" sz="4900" b="1" dirty="0" smtClean="0">
                <a:solidFill>
                  <a:srgbClr val="C00000"/>
                </a:solidFill>
              </a:rPr>
              <a:t> </a:t>
            </a:r>
            <a:r>
              <a:rPr lang="el-GR" sz="4900" b="1" dirty="0" smtClean="0">
                <a:solidFill>
                  <a:schemeClr val="tx1"/>
                </a:solidFill>
              </a:rPr>
              <a:t>μας κληρονομιά, μας παρέχει και την δυνατότητα για την </a:t>
            </a:r>
            <a:r>
              <a:rPr lang="el-GR" sz="4900" b="1" u="sng" dirty="0" smtClean="0">
                <a:solidFill>
                  <a:srgbClr val="C00000"/>
                </a:solidFill>
              </a:rPr>
              <a:t>επιλογή των κατάλληλων φυλών και την ανάπτυξη νέων τύπων</a:t>
            </a:r>
            <a:r>
              <a:rPr lang="el-GR" sz="4900" b="1" dirty="0" smtClean="0">
                <a:solidFill>
                  <a:srgbClr val="C00000"/>
                </a:solidFill>
              </a:rPr>
              <a:t> </a:t>
            </a:r>
            <a:r>
              <a:rPr lang="el-GR" sz="4900" b="1" dirty="0" smtClean="0">
                <a:solidFill>
                  <a:schemeClr val="tx1"/>
                </a:solidFill>
              </a:rPr>
              <a:t>που θα ανταποκρίνονται στις συνεχώς μεταβαλλόμενες κλιματικές συνθήκες, στις νέες διατροφικές απαιτήσεις του ανθρώπου και γενικότερα στις ανάγκες της αγοράς και της κοινωνίας μας. </a:t>
            </a:r>
          </a:p>
          <a:p>
            <a:endParaRPr lang="el-GR" sz="4900" b="1" dirty="0" smtClean="0">
              <a:solidFill>
                <a:schemeClr val="tx1"/>
              </a:solidFill>
            </a:endParaRPr>
          </a:p>
          <a:p>
            <a:r>
              <a:rPr lang="el-GR" sz="4900" b="1" dirty="0" smtClean="0">
                <a:solidFill>
                  <a:schemeClr val="tx1"/>
                </a:solidFill>
              </a:rPr>
              <a:t>Η μέχρι πρόσφατα αδράνεια μας, μπροστά στον κίνδυνο αφανισμού των αυτοχθόνων γενετικών πόρων, αποτελεί ένδειξη έλλειψης σεβασμού τόσο στις προηγούμενες γενιές που μέσα στους αιώνες διατήρησαν αυτές τις φυλές, όσο και προς τις επόμενες.  </a:t>
            </a:r>
          </a:p>
          <a:p>
            <a:endParaRPr lang="el-GR" sz="4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404664"/>
            <a:ext cx="8568952" cy="864096"/>
          </a:xfrm>
        </p:spPr>
        <p:txBody>
          <a:bodyPr>
            <a:noAutofit/>
          </a:bodyPr>
          <a:lstStyle/>
          <a:p>
            <a:pPr algn="ctr"/>
            <a:r>
              <a:rPr lang="el-GR" sz="2400" b="1" dirty="0" smtClean="0">
                <a:solidFill>
                  <a:schemeClr val="accent5">
                    <a:lumMod val="50000"/>
                  </a:schemeClr>
                </a:solidFill>
                <a:latin typeface="Arial Narrow" pitchFamily="34" charset="0"/>
                <a:cs typeface="Times New Roman" pitchFamily="18" charset="0"/>
              </a:rPr>
              <a:t>Η ΔΙΑΔΡΟΜΗ ΤΗΣ ΦΥΛΗΣ ΦΛΩΡΙΝΑΣ ΤΑ ΤΕΛΕΥΤΑΙΑ 70 ΧΡΟΝΙΑ</a:t>
            </a:r>
            <a:endParaRPr lang="el-GR" sz="2800" b="1" dirty="0">
              <a:solidFill>
                <a:schemeClr val="accent5">
                  <a:lumMod val="50000"/>
                </a:schemeClr>
              </a:solidFill>
              <a:latin typeface="Arial Narrow" pitchFamily="34" charset="0"/>
              <a:cs typeface="Times New Roman" pitchFamily="18" charset="0"/>
            </a:endParaRPr>
          </a:p>
        </p:txBody>
      </p:sp>
      <p:sp>
        <p:nvSpPr>
          <p:cNvPr id="3" name="2 - Θέση περιεχομένου"/>
          <p:cNvSpPr>
            <a:spLocks noGrp="1"/>
          </p:cNvSpPr>
          <p:nvPr>
            <p:ph idx="1"/>
          </p:nvPr>
        </p:nvSpPr>
        <p:spPr>
          <a:xfrm>
            <a:off x="214282" y="1412776"/>
            <a:ext cx="8715436" cy="5302372"/>
          </a:xfrm>
        </p:spPr>
        <p:txBody>
          <a:bodyPr>
            <a:normAutofit fontScale="92500" lnSpcReduction="10000"/>
          </a:bodyPr>
          <a:lstStyle/>
          <a:p>
            <a:pPr marL="266700" indent="-266700" algn="just">
              <a:lnSpc>
                <a:spcPct val="120000"/>
              </a:lnSpc>
              <a:buClr>
                <a:schemeClr val="accent2">
                  <a:lumMod val="50000"/>
                </a:schemeClr>
              </a:buClr>
              <a:buSzPct val="90000"/>
              <a:buFont typeface="Wingdings" pitchFamily="2" charset="2"/>
              <a:buChar char="v"/>
            </a:pPr>
            <a:r>
              <a:rPr lang="el-GR" sz="2400" b="1" dirty="0" smtClean="0">
                <a:solidFill>
                  <a:schemeClr val="tx1"/>
                </a:solidFill>
                <a:cs typeface="Times New Roman" pitchFamily="18" charset="0"/>
              </a:rPr>
              <a:t>Το πρόβατο της φυλής Φλώρινας παραδοσιακά εκτρεφόταν σε περιοχές της Δυτικής Μακεδονίας και κυρίως στο Νομό Φλώρινας, Κοζάνης και λιγότερο της Καστοριάς. </a:t>
            </a:r>
          </a:p>
          <a:p>
            <a:pPr marL="266700" indent="-266700" algn="just">
              <a:lnSpc>
                <a:spcPct val="120000"/>
              </a:lnSpc>
              <a:spcAft>
                <a:spcPts val="1800"/>
              </a:spcAft>
              <a:buClr>
                <a:schemeClr val="accent2">
                  <a:lumMod val="50000"/>
                </a:schemeClr>
              </a:buClr>
              <a:buSzPct val="90000"/>
              <a:buFont typeface="Wingdings" pitchFamily="2" charset="2"/>
              <a:buChar char="v"/>
            </a:pPr>
            <a:r>
              <a:rPr lang="el-GR" sz="2400" b="1" dirty="0" smtClean="0">
                <a:solidFill>
                  <a:schemeClr val="tx1"/>
                </a:solidFill>
                <a:cs typeface="Times New Roman" pitchFamily="18" charset="0"/>
              </a:rPr>
              <a:t>Τη χρονική περίοδο 1978-80 εκτρέφονταν συνολικά περίπου 1500-2000 ζώα (Τριανταφυλλίδης &amp; συν., 1998). Σήμερα στη χώρα μας εκτρέφονται κοντά στα 930 άτομα της φυλής αυτής και σύμφωνα με το Π.Δ. 434/95 αυτή η κατάσταση χαρακτηρίζεται ως «</a:t>
            </a:r>
            <a:r>
              <a:rPr lang="el-GR" sz="2400" b="1" dirty="0" smtClean="0">
                <a:solidFill>
                  <a:srgbClr val="FF0000"/>
                </a:solidFill>
                <a:cs typeface="Times New Roman" pitchFamily="18" charset="0"/>
              </a:rPr>
              <a:t>ευαίσθητη</a:t>
            </a:r>
            <a:r>
              <a:rPr lang="el-GR" sz="2400" b="1" dirty="0" smtClean="0">
                <a:solidFill>
                  <a:schemeClr val="tx1"/>
                </a:solidFill>
                <a:cs typeface="Times New Roman" pitchFamily="18" charset="0"/>
              </a:rPr>
              <a:t>».</a:t>
            </a:r>
          </a:p>
          <a:p>
            <a:pPr marL="266700" indent="-266700" algn="just">
              <a:lnSpc>
                <a:spcPct val="120000"/>
              </a:lnSpc>
              <a:buClr>
                <a:schemeClr val="accent2">
                  <a:lumMod val="50000"/>
                </a:schemeClr>
              </a:buClr>
              <a:buSzPct val="90000"/>
              <a:buFont typeface="Wingdings" pitchFamily="2" charset="2"/>
              <a:buChar char="Ø"/>
            </a:pPr>
            <a:r>
              <a:rPr lang="el-GR" sz="2600" b="1" u="sng" dirty="0" smtClean="0">
                <a:solidFill>
                  <a:schemeClr val="accent4">
                    <a:lumMod val="50000"/>
                  </a:schemeClr>
                </a:solidFill>
                <a:cs typeface="Times New Roman" pitchFamily="18" charset="0"/>
              </a:rPr>
              <a:t>Ινστιτούτο Κτηνοτροφίας Γιαννιτσών:</a:t>
            </a:r>
          </a:p>
          <a:p>
            <a:pPr marL="531813" lvl="1" indent="-265113" algn="just">
              <a:lnSpc>
                <a:spcPct val="120000"/>
              </a:lnSpc>
              <a:buClr>
                <a:schemeClr val="accent2">
                  <a:lumMod val="50000"/>
                </a:schemeClr>
              </a:buClr>
              <a:buSzPct val="100000"/>
              <a:buFont typeface="Arial" pitchFamily="34" charset="0"/>
              <a:buChar char="•"/>
            </a:pPr>
            <a:r>
              <a:rPr lang="el-GR" sz="2400" b="1" dirty="0" smtClean="0">
                <a:solidFill>
                  <a:schemeClr val="tx1"/>
                </a:solidFill>
                <a:cs typeface="Times New Roman" pitchFamily="18" charset="0"/>
              </a:rPr>
              <a:t>Το ποίμνιο δημιουργήθηκε το </a:t>
            </a:r>
            <a:r>
              <a:rPr lang="el-GR" sz="2400" b="1" dirty="0" smtClean="0">
                <a:solidFill>
                  <a:srgbClr val="C00000"/>
                </a:solidFill>
                <a:cs typeface="Times New Roman" pitchFamily="18" charset="0"/>
              </a:rPr>
              <a:t>1968</a:t>
            </a:r>
            <a:r>
              <a:rPr lang="el-GR" sz="2400" b="1" dirty="0" smtClean="0">
                <a:solidFill>
                  <a:schemeClr val="tx1"/>
                </a:solidFill>
                <a:cs typeface="Times New Roman" pitchFamily="18" charset="0"/>
              </a:rPr>
              <a:t> με την αγορά 70 προβατίνων και 7 κριαριών από τη περιοχή Κοζάνης. </a:t>
            </a:r>
          </a:p>
          <a:p>
            <a:pPr marL="531813" lvl="1" indent="-265113" algn="just">
              <a:lnSpc>
                <a:spcPct val="120000"/>
              </a:lnSpc>
              <a:buClr>
                <a:schemeClr val="accent2">
                  <a:lumMod val="50000"/>
                </a:schemeClr>
              </a:buClr>
              <a:buSzPct val="100000"/>
              <a:buFont typeface="Arial" pitchFamily="34" charset="0"/>
              <a:buChar char="•"/>
            </a:pPr>
            <a:r>
              <a:rPr lang="el-GR" sz="2400" b="1" dirty="0" smtClean="0">
                <a:solidFill>
                  <a:schemeClr val="tx1"/>
                </a:solidFill>
                <a:cs typeface="Times New Roman" pitchFamily="18" charset="0"/>
              </a:rPr>
              <a:t>Το </a:t>
            </a:r>
            <a:r>
              <a:rPr lang="el-GR" sz="2400" b="1" dirty="0" smtClean="0">
                <a:solidFill>
                  <a:srgbClr val="C00000"/>
                </a:solidFill>
                <a:cs typeface="Times New Roman" pitchFamily="18" charset="0"/>
              </a:rPr>
              <a:t>2000</a:t>
            </a:r>
            <a:r>
              <a:rPr lang="el-GR" sz="2400" b="1" dirty="0" smtClean="0">
                <a:solidFill>
                  <a:schemeClr val="tx1"/>
                </a:solidFill>
                <a:cs typeface="Times New Roman" pitchFamily="18" charset="0"/>
              </a:rPr>
              <a:t> η φυλή έφτασε να αριθμεί 400 καθαρόαιμα ενήλικα πρόβατα.</a:t>
            </a:r>
          </a:p>
          <a:p>
            <a:endParaRPr lang="el-G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428604"/>
            <a:ext cx="8572560" cy="6072230"/>
          </a:xfrm>
        </p:spPr>
        <p:txBody>
          <a:bodyPr>
            <a:noAutofit/>
          </a:bodyPr>
          <a:lstStyle/>
          <a:p>
            <a:pPr>
              <a:lnSpc>
                <a:spcPct val="150000"/>
              </a:lnSpc>
              <a:buClr>
                <a:schemeClr val="accent2">
                  <a:lumMod val="50000"/>
                </a:schemeClr>
              </a:buClr>
              <a:buSzPct val="90000"/>
              <a:buFont typeface="Wingdings" pitchFamily="2" charset="2"/>
              <a:buChar char="Ø"/>
            </a:pPr>
            <a:r>
              <a:rPr lang="el-GR" sz="2400" b="1" u="sng" dirty="0" smtClean="0">
                <a:solidFill>
                  <a:schemeClr val="accent4">
                    <a:lumMod val="50000"/>
                  </a:schemeClr>
                </a:solidFill>
                <a:cs typeface="Times New Roman" pitchFamily="18" charset="0"/>
              </a:rPr>
              <a:t>Σ.Γ.Ε. Κοίλων Κοζάνης: </a:t>
            </a:r>
          </a:p>
          <a:p>
            <a:pPr marL="266700" lvl="1" indent="-266700" algn="just">
              <a:buClr>
                <a:schemeClr val="accent2">
                  <a:lumMod val="50000"/>
                </a:schemeClr>
              </a:buClr>
              <a:buSzPct val="100000"/>
              <a:buFont typeface="Arial" pitchFamily="34" charset="0"/>
              <a:buChar char="•"/>
            </a:pPr>
            <a:endParaRPr lang="el-GR" sz="2000" b="1" dirty="0" smtClean="0">
              <a:solidFill>
                <a:schemeClr val="tx1"/>
              </a:solidFill>
              <a:cs typeface="Times New Roman" pitchFamily="18" charset="0"/>
            </a:endParaRPr>
          </a:p>
          <a:p>
            <a:pPr marL="266700" lvl="1" indent="-266700" algn="just">
              <a:buClr>
                <a:schemeClr val="accent2">
                  <a:lumMod val="50000"/>
                </a:schemeClr>
              </a:buClr>
              <a:buSzPct val="100000"/>
              <a:buFont typeface="Arial" pitchFamily="34" charset="0"/>
              <a:buChar char="•"/>
            </a:pPr>
            <a:r>
              <a:rPr lang="el-GR" sz="2000" b="1" dirty="0" smtClean="0">
                <a:solidFill>
                  <a:schemeClr val="tx1"/>
                </a:solidFill>
                <a:cs typeface="Times New Roman" pitchFamily="18" charset="0"/>
              </a:rPr>
              <a:t>Το ποίμνιο της φυλής Φλώρινας στον ΣΓΕ Κοίλων Κοζάνης δημιουργήθηκε το </a:t>
            </a:r>
            <a:r>
              <a:rPr lang="el-GR" sz="2000" b="1" dirty="0" smtClean="0">
                <a:solidFill>
                  <a:srgbClr val="C00000"/>
                </a:solidFill>
                <a:cs typeface="Times New Roman" pitchFamily="18" charset="0"/>
              </a:rPr>
              <a:t>1970 </a:t>
            </a:r>
            <a:r>
              <a:rPr lang="el-GR" sz="2000" b="1" dirty="0" smtClean="0">
                <a:solidFill>
                  <a:schemeClr val="tx1"/>
                </a:solidFill>
                <a:cs typeface="Times New Roman" pitchFamily="18" charset="0"/>
              </a:rPr>
              <a:t>για να εξυπηρετήσει κυρίως τις διασταυρώσεις με τις φυλές προβάτων Χίου και Φρισλανδίας.</a:t>
            </a:r>
          </a:p>
          <a:p>
            <a:pPr marL="266700" lvl="1" indent="-266700" algn="just">
              <a:buClr>
                <a:schemeClr val="accent2">
                  <a:lumMod val="50000"/>
                </a:schemeClr>
              </a:buClr>
              <a:buSzPct val="100000"/>
              <a:buFont typeface="Arial" pitchFamily="34" charset="0"/>
              <a:buChar char="•"/>
            </a:pPr>
            <a:r>
              <a:rPr lang="el-GR" sz="2000" b="1" dirty="0" smtClean="0">
                <a:solidFill>
                  <a:schemeClr val="tx1"/>
                </a:solidFill>
                <a:cs typeface="Times New Roman" pitchFamily="18" charset="0"/>
              </a:rPr>
              <a:t>Εξαιτίας αυτού του γεγονότος το </a:t>
            </a:r>
            <a:r>
              <a:rPr lang="el-GR" sz="2000" b="1" dirty="0" smtClean="0">
                <a:solidFill>
                  <a:srgbClr val="C00000"/>
                </a:solidFill>
                <a:cs typeface="Times New Roman" pitchFamily="18" charset="0"/>
              </a:rPr>
              <a:t>1978 </a:t>
            </a:r>
            <a:r>
              <a:rPr lang="el-GR" sz="2000" b="1" dirty="0" smtClean="0">
                <a:solidFill>
                  <a:schemeClr val="tx1"/>
                </a:solidFill>
                <a:cs typeface="Times New Roman" pitchFamily="18" charset="0"/>
              </a:rPr>
              <a:t>το καθαρόαιμο ποίμνιο αριθμούσε μόλις 17 θηλυκά και 2 αρσενικά.</a:t>
            </a:r>
          </a:p>
          <a:p>
            <a:pPr marL="266700" lvl="1" indent="-266700" algn="just">
              <a:buClr>
                <a:schemeClr val="accent2">
                  <a:lumMod val="50000"/>
                </a:schemeClr>
              </a:buClr>
              <a:buSzPct val="100000"/>
              <a:buFont typeface="Arial" pitchFamily="34" charset="0"/>
              <a:buChar char="•"/>
            </a:pPr>
            <a:r>
              <a:rPr lang="el-GR" sz="2000" b="1" dirty="0" smtClean="0">
                <a:solidFill>
                  <a:schemeClr val="tx1"/>
                </a:solidFill>
                <a:cs typeface="Times New Roman" pitchFamily="18" charset="0"/>
              </a:rPr>
              <a:t> Ακολούθησε η προμήθεια ζώων από εκτροφές της γύρω περιοχής με αποτέλεσμα το </a:t>
            </a:r>
            <a:r>
              <a:rPr lang="el-GR" sz="2000" b="1" dirty="0" smtClean="0">
                <a:solidFill>
                  <a:srgbClr val="C00000"/>
                </a:solidFill>
                <a:cs typeface="Times New Roman" pitchFamily="18" charset="0"/>
              </a:rPr>
              <a:t>1996</a:t>
            </a:r>
            <a:r>
              <a:rPr lang="el-GR" sz="2000" b="1" dirty="0" smtClean="0">
                <a:solidFill>
                  <a:schemeClr val="tx1"/>
                </a:solidFill>
                <a:cs typeface="Times New Roman" pitchFamily="18" charset="0"/>
              </a:rPr>
              <a:t> η φυλή να αριθμεί 253 προβατίνες και 19 κριούς. </a:t>
            </a:r>
          </a:p>
          <a:p>
            <a:pPr marL="266700" lvl="1" indent="-266700" algn="just">
              <a:buClr>
                <a:schemeClr val="accent2">
                  <a:lumMod val="50000"/>
                </a:schemeClr>
              </a:buClr>
              <a:buSzPct val="100000"/>
              <a:buFont typeface="Arial" pitchFamily="34" charset="0"/>
              <a:buChar char="•"/>
            </a:pPr>
            <a:r>
              <a:rPr lang="el-GR" sz="2000" b="1" dirty="0" smtClean="0">
                <a:solidFill>
                  <a:schemeClr val="tx1"/>
                </a:solidFill>
                <a:cs typeface="Times New Roman" pitchFamily="18" charset="0"/>
              </a:rPr>
              <a:t>Δυστυχώς, το </a:t>
            </a:r>
            <a:r>
              <a:rPr lang="el-GR" sz="2000" b="1" dirty="0" smtClean="0">
                <a:solidFill>
                  <a:srgbClr val="C00000"/>
                </a:solidFill>
                <a:cs typeface="Times New Roman" pitchFamily="18" charset="0"/>
              </a:rPr>
              <a:t>1996   </a:t>
            </a:r>
            <a:r>
              <a:rPr lang="el-GR" sz="2000" b="1" dirty="0" smtClean="0">
                <a:solidFill>
                  <a:schemeClr val="tx1"/>
                </a:solidFill>
                <a:cs typeface="Times New Roman" pitchFamily="18" charset="0"/>
              </a:rPr>
              <a:t>ο περιορισμός της έκτασης του αγροκτήματος του ΣΓΕ Κοίλων Κοζάνης, οδήγησε στη μεταφορά του λιγότερο παραγωγικού κομματιού του ποιμνίου στον Σ.Γ.Ε. Κομοτηνής, ενώ το πιο παραγωγικό κομμάτι του ποιμνίου εξακολούθησε να εκτρέφεται στο Σ.Γ.Ε. Κοίλων Κοζάνης. </a:t>
            </a:r>
          </a:p>
          <a:p>
            <a:pPr marL="266700" lvl="1" indent="-266700" algn="just">
              <a:buClr>
                <a:schemeClr val="accent2">
                  <a:lumMod val="50000"/>
                </a:schemeClr>
              </a:buClr>
              <a:buSzPct val="100000"/>
              <a:buFont typeface="Arial" pitchFamily="34" charset="0"/>
              <a:buChar char="•"/>
            </a:pPr>
            <a:r>
              <a:rPr lang="el-GR" sz="2000" b="1" dirty="0" smtClean="0">
                <a:solidFill>
                  <a:schemeClr val="tx1"/>
                </a:solidFill>
                <a:cs typeface="Times New Roman" pitchFamily="18" charset="0"/>
              </a:rPr>
              <a:t>Το </a:t>
            </a:r>
            <a:r>
              <a:rPr lang="el-GR" sz="2000" b="1" dirty="0" smtClean="0">
                <a:solidFill>
                  <a:srgbClr val="C00000"/>
                </a:solidFill>
                <a:cs typeface="Times New Roman" pitchFamily="18" charset="0"/>
              </a:rPr>
              <a:t>2002</a:t>
            </a:r>
            <a:r>
              <a:rPr lang="el-GR" sz="2000" b="1" dirty="0" smtClean="0">
                <a:solidFill>
                  <a:schemeClr val="tx1"/>
                </a:solidFill>
                <a:cs typeface="Times New Roman" pitchFamily="18" charset="0"/>
              </a:rPr>
              <a:t>, ο Σ.Γ.Ε. Κοίλων Κοζάνης ανέστειλε πλήρως τη λειτουργία του και το ποίμνιο μεταφέρθηκε στις εγκαταστάσεις του τότε Ινστιτούτου Κτηνοτροφίας Γιαννιτσών. </a:t>
            </a:r>
            <a:endParaRPr lang="el-GR" sz="2000" b="1"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357166"/>
            <a:ext cx="8858312" cy="6143668"/>
          </a:xfrm>
        </p:spPr>
        <p:txBody>
          <a:bodyPr>
            <a:noAutofit/>
          </a:bodyPr>
          <a:lstStyle/>
          <a:p>
            <a:pPr marL="266700" indent="-266700" algn="just">
              <a:lnSpc>
                <a:spcPct val="170000"/>
              </a:lnSpc>
              <a:buClr>
                <a:schemeClr val="accent2">
                  <a:lumMod val="50000"/>
                </a:schemeClr>
              </a:buClr>
              <a:buSzPct val="90000"/>
              <a:buFont typeface="Wingdings" pitchFamily="2" charset="2"/>
              <a:buChar char="Ø"/>
            </a:pPr>
            <a:r>
              <a:rPr lang="el-GR" sz="2400" b="1" u="sng" dirty="0" smtClean="0">
                <a:solidFill>
                  <a:schemeClr val="accent4">
                    <a:lumMod val="50000"/>
                  </a:schemeClr>
                </a:solidFill>
                <a:cs typeface="Times New Roman" pitchFamily="18" charset="0"/>
              </a:rPr>
              <a:t>Σ.Γ.Ε. Κομοτηνής:</a:t>
            </a:r>
          </a:p>
          <a:p>
            <a:pPr marL="263525" lvl="1" indent="-246063" algn="just">
              <a:lnSpc>
                <a:spcPct val="150000"/>
              </a:lnSpc>
              <a:buClr>
                <a:schemeClr val="accent2">
                  <a:lumMod val="50000"/>
                </a:schemeClr>
              </a:buClr>
              <a:buSzPct val="100000"/>
              <a:buFont typeface="Arial" pitchFamily="34" charset="0"/>
              <a:buChar char="•"/>
            </a:pPr>
            <a:r>
              <a:rPr lang="el-GR" sz="2000" b="1" dirty="0" smtClean="0">
                <a:solidFill>
                  <a:schemeClr val="tx1"/>
                </a:solidFill>
                <a:cs typeface="Times New Roman" pitchFamily="18" charset="0"/>
              </a:rPr>
              <a:t>Το </a:t>
            </a:r>
            <a:r>
              <a:rPr lang="el-GR" sz="2000" b="1" dirty="0" smtClean="0">
                <a:solidFill>
                  <a:srgbClr val="C00000"/>
                </a:solidFill>
                <a:cs typeface="Times New Roman" pitchFamily="18" charset="0"/>
              </a:rPr>
              <a:t>1996</a:t>
            </a:r>
            <a:r>
              <a:rPr lang="el-GR" sz="2000" b="1" dirty="0" smtClean="0">
                <a:solidFill>
                  <a:schemeClr val="tx1"/>
                </a:solidFill>
                <a:cs typeface="Times New Roman" pitchFamily="18" charset="0"/>
              </a:rPr>
              <a:t> εκτρέφονται περίπου 150 ενήλικα πρόβατα της φυλής, τα οποία μεταφέρθηκαν από τον Σ.Γ.Ε. Κοίλων Κοζάνης. </a:t>
            </a:r>
          </a:p>
          <a:p>
            <a:pPr marL="263525" lvl="1" indent="-246063" algn="just">
              <a:lnSpc>
                <a:spcPct val="150000"/>
              </a:lnSpc>
              <a:buClr>
                <a:schemeClr val="accent2">
                  <a:lumMod val="50000"/>
                </a:schemeClr>
              </a:buClr>
              <a:buSzPct val="100000"/>
              <a:buFont typeface="Arial" pitchFamily="34" charset="0"/>
              <a:buChar char="•"/>
            </a:pPr>
            <a:r>
              <a:rPr lang="el-GR" sz="2000" b="1" dirty="0" smtClean="0">
                <a:solidFill>
                  <a:schemeClr val="tx1"/>
                </a:solidFill>
                <a:cs typeface="Times New Roman" pitchFamily="18" charset="0"/>
              </a:rPr>
              <a:t>Το </a:t>
            </a:r>
            <a:r>
              <a:rPr lang="el-GR" sz="2000" b="1" dirty="0" smtClean="0">
                <a:solidFill>
                  <a:srgbClr val="C00000"/>
                </a:solidFill>
                <a:cs typeface="Times New Roman" pitchFamily="18" charset="0"/>
              </a:rPr>
              <a:t>1998</a:t>
            </a:r>
            <a:r>
              <a:rPr lang="el-GR" sz="2000" b="1" dirty="0" smtClean="0">
                <a:solidFill>
                  <a:schemeClr val="tx1"/>
                </a:solidFill>
                <a:cs typeface="Times New Roman" pitchFamily="18" charset="0"/>
              </a:rPr>
              <a:t> η φυλή έφτασε να αριθμεί περίπου 300 ενήλικα ζώα.</a:t>
            </a:r>
          </a:p>
          <a:p>
            <a:pPr marL="263525" lvl="1" indent="-246063" algn="just">
              <a:lnSpc>
                <a:spcPct val="150000"/>
              </a:lnSpc>
              <a:buClr>
                <a:schemeClr val="accent2">
                  <a:lumMod val="50000"/>
                </a:schemeClr>
              </a:buClr>
              <a:buSzPct val="100000"/>
              <a:buFont typeface="Arial" pitchFamily="34" charset="0"/>
              <a:buChar char="•"/>
            </a:pPr>
            <a:r>
              <a:rPr lang="el-GR" sz="2000" b="1" dirty="0" smtClean="0">
                <a:solidFill>
                  <a:schemeClr val="tx1"/>
                </a:solidFill>
                <a:cs typeface="Times New Roman" pitchFamily="18" charset="0"/>
              </a:rPr>
              <a:t>Δυστυχώς, το </a:t>
            </a:r>
            <a:r>
              <a:rPr lang="el-GR" sz="2000" b="1" dirty="0" smtClean="0">
                <a:solidFill>
                  <a:srgbClr val="C00000"/>
                </a:solidFill>
                <a:cs typeface="Times New Roman" pitchFamily="18" charset="0"/>
              </a:rPr>
              <a:t>2000</a:t>
            </a:r>
            <a:r>
              <a:rPr lang="el-GR" sz="2000" b="1" dirty="0" smtClean="0">
                <a:solidFill>
                  <a:schemeClr val="tx1"/>
                </a:solidFill>
                <a:cs typeface="Times New Roman" pitchFamily="18" charset="0"/>
              </a:rPr>
              <a:t> η φυλή οδηγήθηκε στην απομάκρυνση – εκποίηση της.  </a:t>
            </a:r>
          </a:p>
          <a:p>
            <a:pPr marL="263525" lvl="1" indent="-246063" algn="just">
              <a:lnSpc>
                <a:spcPct val="150000"/>
              </a:lnSpc>
              <a:buClr>
                <a:schemeClr val="accent2">
                  <a:lumMod val="50000"/>
                </a:schemeClr>
              </a:buClr>
              <a:buSzPct val="100000"/>
              <a:buNone/>
            </a:pPr>
            <a:endParaRPr lang="el-GR" sz="1000" dirty="0" smtClean="0">
              <a:solidFill>
                <a:schemeClr val="tx1"/>
              </a:solidFill>
              <a:cs typeface="Times New Roman" pitchFamily="18" charset="0"/>
            </a:endParaRPr>
          </a:p>
          <a:p>
            <a:pPr algn="just">
              <a:lnSpc>
                <a:spcPct val="150000"/>
              </a:lnSpc>
              <a:buClr>
                <a:schemeClr val="accent2">
                  <a:lumMod val="50000"/>
                </a:schemeClr>
              </a:buClr>
              <a:buSzPct val="100000"/>
              <a:buFont typeface="Wingdings" pitchFamily="2" charset="2"/>
              <a:buChar char="Ø"/>
            </a:pPr>
            <a:r>
              <a:rPr lang="el-GR" sz="2400" b="1" u="sng" dirty="0" smtClean="0">
                <a:solidFill>
                  <a:schemeClr val="accent4">
                    <a:lumMod val="50000"/>
                  </a:schemeClr>
                </a:solidFill>
                <a:cs typeface="Times New Roman" pitchFamily="18" charset="0"/>
              </a:rPr>
              <a:t>Αντίγονο Φλώρινας:</a:t>
            </a:r>
          </a:p>
          <a:p>
            <a:pPr marL="266700" lvl="1" indent="-266700" algn="just">
              <a:lnSpc>
                <a:spcPct val="150000"/>
              </a:lnSpc>
              <a:buClr>
                <a:schemeClr val="accent2">
                  <a:lumMod val="50000"/>
                </a:schemeClr>
              </a:buClr>
              <a:buSzPct val="100000"/>
              <a:buFont typeface="Arial" pitchFamily="34" charset="0"/>
              <a:buChar char="•"/>
            </a:pPr>
            <a:r>
              <a:rPr lang="el-GR" sz="2000" b="1" dirty="0" smtClean="0">
                <a:solidFill>
                  <a:schemeClr val="tx1"/>
                </a:solidFill>
                <a:cs typeface="Times New Roman" pitchFamily="18" charset="0"/>
              </a:rPr>
              <a:t>Το </a:t>
            </a:r>
            <a:r>
              <a:rPr lang="el-GR" sz="2000" b="1" dirty="0" smtClean="0">
                <a:solidFill>
                  <a:srgbClr val="C00000"/>
                </a:solidFill>
                <a:cs typeface="Times New Roman" pitchFamily="18" charset="0"/>
              </a:rPr>
              <a:t>2000</a:t>
            </a:r>
            <a:r>
              <a:rPr lang="el-GR" sz="2000" dirty="0" smtClean="0">
                <a:solidFill>
                  <a:schemeClr val="tx1"/>
                </a:solidFill>
                <a:cs typeface="Times New Roman" pitchFamily="18" charset="0"/>
              </a:rPr>
              <a:t>,</a:t>
            </a:r>
            <a:r>
              <a:rPr lang="el-GR" sz="2000" b="1" dirty="0" smtClean="0">
                <a:solidFill>
                  <a:schemeClr val="tx1"/>
                </a:solidFill>
                <a:cs typeface="Times New Roman" pitchFamily="18" charset="0"/>
              </a:rPr>
              <a:t> δημιουργείται μια νέα εκτροφή φυλής προβάτων Φλώρινας, στο Αντίγονο Φλώρινας, η οποία για 2-3 χρόνια προμηθεύεται γενετικό υλικό από το τότε Ινστιτούτο Κτηνοτροφίας Γιαννιτσών. Η εκτροφή αριθμούσε περίπου 150 καθαρόαιμα ενήλικα ζώα. Δυστυχώς, μετά από λίγα χρόνια και αυτό το ποίμνιο έπαψε να υφίσταται.</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29600" cy="714380"/>
          </a:xfrm>
        </p:spPr>
        <p:txBody>
          <a:bodyPr>
            <a:normAutofit fontScale="90000"/>
          </a:bodyPr>
          <a:lstStyle/>
          <a:p>
            <a:pPr algn="ctr"/>
            <a:r>
              <a:rPr lang="el-GR" b="1" dirty="0" smtClean="0">
                <a:latin typeface="Times New Roman" pitchFamily="18" charset="0"/>
                <a:cs typeface="Times New Roman" pitchFamily="18" charset="0"/>
              </a:rPr>
              <a:t/>
            </a:r>
            <a:br>
              <a:rPr lang="el-GR" b="1" dirty="0" smtClean="0">
                <a:latin typeface="Times New Roman" pitchFamily="18" charset="0"/>
                <a:cs typeface="Times New Roman" pitchFamily="18" charset="0"/>
              </a:rPr>
            </a:br>
            <a:r>
              <a:rPr lang="el-GR" b="1" dirty="0" smtClean="0">
                <a:latin typeface="+mn-lt"/>
                <a:cs typeface="Times New Roman" pitchFamily="18" charset="0"/>
              </a:rPr>
              <a:t>Η φυλη ΠρΟΒΑΤΩΝ Φλωρινασ σημερα</a:t>
            </a:r>
            <a:br>
              <a:rPr lang="el-GR" b="1" dirty="0" smtClean="0">
                <a:latin typeface="+mn-lt"/>
                <a:cs typeface="Times New Roman" pitchFamily="18" charset="0"/>
              </a:rPr>
            </a:br>
            <a:endParaRPr lang="el-GR" b="1" dirty="0">
              <a:latin typeface="+mn-lt"/>
              <a:cs typeface="Times New Roman" pitchFamily="18" charset="0"/>
            </a:endParaRPr>
          </a:p>
        </p:txBody>
      </p:sp>
      <p:sp>
        <p:nvSpPr>
          <p:cNvPr id="3" name="2 - Θέση περιεχομένου"/>
          <p:cNvSpPr>
            <a:spLocks noGrp="1"/>
          </p:cNvSpPr>
          <p:nvPr>
            <p:ph idx="1"/>
          </p:nvPr>
        </p:nvSpPr>
        <p:spPr>
          <a:xfrm>
            <a:off x="214282" y="928670"/>
            <a:ext cx="8715436" cy="5643602"/>
          </a:xfrm>
        </p:spPr>
        <p:txBody>
          <a:bodyPr>
            <a:normAutofit/>
          </a:bodyPr>
          <a:lstStyle/>
          <a:p>
            <a:pPr marL="88900" indent="20638" algn="just">
              <a:lnSpc>
                <a:spcPct val="120000"/>
              </a:lnSpc>
              <a:buNone/>
            </a:pPr>
            <a:r>
              <a:rPr lang="el-GR" sz="1800" b="1" dirty="0" smtClean="0">
                <a:solidFill>
                  <a:schemeClr val="tx1"/>
                </a:solidFill>
                <a:cs typeface="Times New Roman" pitchFamily="18" charset="0"/>
              </a:rPr>
              <a:t>Σύμφωνα με πρόσφατα στοιχεία του Κέντρου Γενετικής Βελτίωσης, Ν. Μεσημβρίας Θεσσαλονίκης, σήμερα εκτρέφονται τα παρακάτω ποίμνια προβάτων της φυλής Φλώρινας.</a:t>
            </a:r>
          </a:p>
          <a:p>
            <a:pPr marL="88900" indent="20638" algn="just">
              <a:lnSpc>
                <a:spcPct val="120000"/>
              </a:lnSpc>
              <a:buNone/>
            </a:pPr>
            <a:r>
              <a:rPr lang="el-GR" sz="1800" b="1" dirty="0" smtClean="0">
                <a:solidFill>
                  <a:schemeClr val="tx1"/>
                </a:solidFill>
                <a:cs typeface="Times New Roman" pitchFamily="18" charset="0"/>
              </a:rPr>
              <a:t>   </a:t>
            </a:r>
            <a:endParaRPr lang="el-GR" dirty="0"/>
          </a:p>
        </p:txBody>
      </p:sp>
      <p:graphicFrame>
        <p:nvGraphicFramePr>
          <p:cNvPr id="4" name="3 - Πίνακας"/>
          <p:cNvGraphicFramePr>
            <a:graphicFrameLocks noGrp="1"/>
          </p:cNvGraphicFramePr>
          <p:nvPr/>
        </p:nvGraphicFramePr>
        <p:xfrm>
          <a:off x="714348" y="2071678"/>
          <a:ext cx="8143932" cy="4531639"/>
        </p:xfrm>
        <a:graphic>
          <a:graphicData uri="http://schemas.openxmlformats.org/drawingml/2006/table">
            <a:tbl>
              <a:tblPr firstRow="1" bandRow="1">
                <a:tableStyleId>{5C22544A-7EE6-4342-B048-85BDC9FD1C3A}</a:tableStyleId>
              </a:tblPr>
              <a:tblGrid>
                <a:gridCol w="2286016"/>
                <a:gridCol w="1714512"/>
                <a:gridCol w="1428760"/>
                <a:gridCol w="1143008"/>
                <a:gridCol w="1571636"/>
              </a:tblGrid>
              <a:tr h="841521">
                <a:tc>
                  <a:txBody>
                    <a:bodyPr/>
                    <a:lstStyle/>
                    <a:p>
                      <a:r>
                        <a:rPr lang="el-GR" dirty="0" smtClean="0">
                          <a:solidFill>
                            <a:schemeClr val="tx1"/>
                          </a:solidFill>
                        </a:rPr>
                        <a:t>Περιοχή</a:t>
                      </a:r>
                      <a:endParaRPr lang="el-GR" dirty="0">
                        <a:solidFill>
                          <a:schemeClr val="tx1"/>
                        </a:solidFill>
                      </a:endParaRPr>
                    </a:p>
                  </a:txBody>
                  <a:tcPr/>
                </a:tc>
                <a:tc>
                  <a:txBody>
                    <a:bodyPr/>
                    <a:lstStyle/>
                    <a:p>
                      <a:r>
                        <a:rPr lang="el-GR" dirty="0" smtClean="0">
                          <a:solidFill>
                            <a:schemeClr val="tx1"/>
                          </a:solidFill>
                        </a:rPr>
                        <a:t>Εκτροφέας</a:t>
                      </a:r>
                      <a:endParaRPr lang="el-GR" dirty="0">
                        <a:solidFill>
                          <a:schemeClr val="tx1"/>
                        </a:solidFill>
                      </a:endParaRPr>
                    </a:p>
                  </a:txBody>
                  <a:tcPr/>
                </a:tc>
                <a:tc>
                  <a:txBody>
                    <a:bodyPr/>
                    <a:lstStyle/>
                    <a:p>
                      <a:pPr algn="ctr"/>
                      <a:r>
                        <a:rPr kumimoji="0" lang="el-GR" sz="2400" kern="1200" dirty="0" smtClean="0">
                          <a:solidFill>
                            <a:schemeClr val="tx1"/>
                          </a:solidFill>
                          <a:latin typeface="+mn-lt"/>
                          <a:ea typeface="+mn-ea"/>
                          <a:cs typeface="Times New Roman" pitchFamily="18" charset="0"/>
                        </a:rPr>
                        <a:t>♂</a:t>
                      </a:r>
                      <a:endParaRPr lang="el-GR" sz="2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sz="2400" kern="1200" dirty="0" smtClean="0">
                          <a:solidFill>
                            <a:schemeClr val="dk1"/>
                          </a:solidFill>
                          <a:latin typeface="+mn-lt"/>
                          <a:ea typeface="+mn-ea"/>
                          <a:cs typeface="Times New Roman" pitchFamily="18" charset="0"/>
                        </a:rPr>
                        <a:t>♀</a:t>
                      </a:r>
                      <a:endParaRPr lang="el-GR" sz="2400" dirty="0" smtClean="0">
                        <a:latin typeface="+mn-lt"/>
                        <a:cs typeface="Times New Roman" pitchFamily="18" charset="0"/>
                      </a:endParaRPr>
                    </a:p>
                    <a:p>
                      <a:endParaRPr lang="el-GR" dirty="0"/>
                    </a:p>
                  </a:txBody>
                  <a:tcPr/>
                </a:tc>
                <a:tc>
                  <a:txBody>
                    <a:bodyPr/>
                    <a:lstStyle/>
                    <a:p>
                      <a:r>
                        <a:rPr lang="el-GR" dirty="0" smtClean="0">
                          <a:solidFill>
                            <a:schemeClr val="tx1"/>
                          </a:solidFill>
                        </a:rPr>
                        <a:t>Ζώα  για</a:t>
                      </a:r>
                    </a:p>
                    <a:p>
                      <a:r>
                        <a:rPr lang="el-GR" dirty="0" smtClean="0">
                          <a:solidFill>
                            <a:schemeClr val="tx1"/>
                          </a:solidFill>
                        </a:rPr>
                        <a:t>Αναπαραγωγή</a:t>
                      </a:r>
                    </a:p>
                    <a:p>
                      <a:r>
                        <a:rPr lang="el-GR" dirty="0" smtClean="0">
                          <a:solidFill>
                            <a:schemeClr val="tx1"/>
                          </a:solidFill>
                        </a:rPr>
                        <a:t>(&gt; 1 έτους)</a:t>
                      </a:r>
                      <a:endParaRPr lang="el-GR" dirty="0">
                        <a:solidFill>
                          <a:schemeClr val="tx1"/>
                        </a:solidFill>
                      </a:endParaRPr>
                    </a:p>
                  </a:txBody>
                  <a:tcPr/>
                </a:tc>
              </a:tr>
              <a:tr h="308558">
                <a:tc>
                  <a:txBody>
                    <a:bodyPr/>
                    <a:lstStyle/>
                    <a:p>
                      <a:r>
                        <a:rPr lang="el-GR" sz="1600" dirty="0" smtClean="0"/>
                        <a:t>Σιάτιστα</a:t>
                      </a:r>
                      <a:endParaRPr lang="el-GR" sz="1600" dirty="0"/>
                    </a:p>
                  </a:txBody>
                  <a:tcPr/>
                </a:tc>
                <a:tc>
                  <a:txBody>
                    <a:bodyPr/>
                    <a:lstStyle/>
                    <a:p>
                      <a:r>
                        <a:rPr lang="el-GR" sz="1600" dirty="0" smtClean="0"/>
                        <a:t>Γκίλιας</a:t>
                      </a:r>
                      <a:endParaRPr lang="el-GR" sz="1600" dirty="0"/>
                    </a:p>
                  </a:txBody>
                  <a:tcPr/>
                </a:tc>
                <a:tc>
                  <a:txBody>
                    <a:bodyPr/>
                    <a:lstStyle/>
                    <a:p>
                      <a:pPr algn="ctr"/>
                      <a:r>
                        <a:rPr lang="el-GR" sz="1600" dirty="0" smtClean="0"/>
                        <a:t>4</a:t>
                      </a:r>
                      <a:endParaRPr lang="el-GR" sz="1600" dirty="0"/>
                    </a:p>
                  </a:txBody>
                  <a:tcPr/>
                </a:tc>
                <a:tc>
                  <a:txBody>
                    <a:bodyPr/>
                    <a:lstStyle/>
                    <a:p>
                      <a:pPr algn="ctr"/>
                      <a:r>
                        <a:rPr lang="el-GR" sz="1600" dirty="0" smtClean="0"/>
                        <a:t>154</a:t>
                      </a:r>
                      <a:endParaRPr lang="el-GR" sz="1600" dirty="0"/>
                    </a:p>
                  </a:txBody>
                  <a:tcPr/>
                </a:tc>
                <a:tc>
                  <a:txBody>
                    <a:bodyPr/>
                    <a:lstStyle/>
                    <a:p>
                      <a:pPr algn="ctr"/>
                      <a:r>
                        <a:rPr lang="el-GR" sz="1600" dirty="0" smtClean="0"/>
                        <a:t>52</a:t>
                      </a:r>
                      <a:endParaRPr lang="el-GR" sz="1600" dirty="0"/>
                    </a:p>
                  </a:txBody>
                  <a:tcPr/>
                </a:tc>
              </a:tr>
              <a:tr h="359181">
                <a:tc>
                  <a:txBody>
                    <a:bodyPr/>
                    <a:lstStyle/>
                    <a:p>
                      <a:r>
                        <a:rPr lang="el-GR" sz="1600" dirty="0" smtClean="0"/>
                        <a:t>Λευκοπηγή Κοζάνης</a:t>
                      </a:r>
                      <a:endParaRPr lang="el-GR" sz="1600" dirty="0"/>
                    </a:p>
                  </a:txBody>
                  <a:tcPr/>
                </a:tc>
                <a:tc>
                  <a:txBody>
                    <a:bodyPr/>
                    <a:lstStyle/>
                    <a:p>
                      <a:r>
                        <a:rPr lang="el-GR" sz="1600" dirty="0" smtClean="0"/>
                        <a:t>Καστάμης</a:t>
                      </a:r>
                      <a:endParaRPr lang="el-GR" sz="1600" dirty="0"/>
                    </a:p>
                  </a:txBody>
                  <a:tcPr/>
                </a:tc>
                <a:tc>
                  <a:txBody>
                    <a:bodyPr/>
                    <a:lstStyle/>
                    <a:p>
                      <a:pPr algn="ctr"/>
                      <a:r>
                        <a:rPr lang="el-GR" sz="1600" dirty="0" smtClean="0"/>
                        <a:t>9</a:t>
                      </a:r>
                      <a:endParaRPr lang="el-GR" sz="1600" dirty="0"/>
                    </a:p>
                  </a:txBody>
                  <a:tcPr/>
                </a:tc>
                <a:tc>
                  <a:txBody>
                    <a:bodyPr/>
                    <a:lstStyle/>
                    <a:p>
                      <a:pPr algn="ctr"/>
                      <a:r>
                        <a:rPr lang="el-GR" sz="1600" dirty="0" smtClean="0"/>
                        <a:t>123</a:t>
                      </a:r>
                      <a:endParaRPr lang="el-GR" sz="1600" dirty="0"/>
                    </a:p>
                  </a:txBody>
                  <a:tcPr/>
                </a:tc>
                <a:tc>
                  <a:txBody>
                    <a:bodyPr/>
                    <a:lstStyle/>
                    <a:p>
                      <a:pPr algn="ctr"/>
                      <a:r>
                        <a:rPr lang="el-GR" sz="1600" dirty="0" smtClean="0"/>
                        <a:t>31</a:t>
                      </a:r>
                      <a:endParaRPr lang="el-GR" sz="1600" dirty="0"/>
                    </a:p>
                  </a:txBody>
                  <a:tcPr/>
                </a:tc>
              </a:tr>
              <a:tr h="308558">
                <a:tc>
                  <a:txBody>
                    <a:bodyPr/>
                    <a:lstStyle/>
                    <a:p>
                      <a:r>
                        <a:rPr lang="el-GR" sz="1600" dirty="0" smtClean="0"/>
                        <a:t>Φλώρινα</a:t>
                      </a:r>
                      <a:endParaRPr lang="el-GR" sz="1600" dirty="0"/>
                    </a:p>
                  </a:txBody>
                  <a:tcPr/>
                </a:tc>
                <a:tc>
                  <a:txBody>
                    <a:bodyPr/>
                    <a:lstStyle/>
                    <a:p>
                      <a:r>
                        <a:rPr lang="el-GR" sz="1600" dirty="0" smtClean="0"/>
                        <a:t>ΤΕΙ Φλώρινας</a:t>
                      </a:r>
                      <a:endParaRPr lang="el-GR" sz="1600" dirty="0"/>
                    </a:p>
                  </a:txBody>
                  <a:tcPr/>
                </a:tc>
                <a:tc>
                  <a:txBody>
                    <a:bodyPr/>
                    <a:lstStyle/>
                    <a:p>
                      <a:pPr algn="ctr"/>
                      <a:r>
                        <a:rPr lang="el-GR" sz="1600" dirty="0" smtClean="0"/>
                        <a:t>2</a:t>
                      </a:r>
                      <a:endParaRPr lang="el-GR" sz="1600" dirty="0"/>
                    </a:p>
                  </a:txBody>
                  <a:tcPr/>
                </a:tc>
                <a:tc>
                  <a:txBody>
                    <a:bodyPr/>
                    <a:lstStyle/>
                    <a:p>
                      <a:pPr algn="ctr"/>
                      <a:r>
                        <a:rPr lang="el-GR" sz="1600" dirty="0" smtClean="0"/>
                        <a:t>15</a:t>
                      </a:r>
                      <a:endParaRPr lang="el-GR" sz="1600" dirty="0"/>
                    </a:p>
                  </a:txBody>
                  <a:tcPr/>
                </a:tc>
                <a:tc>
                  <a:txBody>
                    <a:bodyPr/>
                    <a:lstStyle/>
                    <a:p>
                      <a:pPr algn="ctr"/>
                      <a:r>
                        <a:rPr lang="el-GR" sz="1600" dirty="0" smtClean="0"/>
                        <a:t>5</a:t>
                      </a:r>
                      <a:endParaRPr lang="el-GR" sz="1600" dirty="0"/>
                    </a:p>
                  </a:txBody>
                  <a:tcPr/>
                </a:tc>
              </a:tr>
              <a:tr h="532963">
                <a:tc>
                  <a:txBody>
                    <a:bodyPr/>
                    <a:lstStyle/>
                    <a:p>
                      <a:r>
                        <a:rPr lang="el-GR" sz="1600" dirty="0" smtClean="0"/>
                        <a:t>Παραλίμνη Γιαννιτσών  </a:t>
                      </a:r>
                      <a:r>
                        <a:rPr lang="el-GR" sz="1600" b="1" dirty="0" smtClean="0">
                          <a:solidFill>
                            <a:srgbClr val="C00000"/>
                          </a:solidFill>
                        </a:rPr>
                        <a:t>  </a:t>
                      </a:r>
                      <a:r>
                        <a:rPr lang="en-US" sz="1600" dirty="0" smtClean="0">
                          <a:solidFill>
                            <a:srgbClr val="C00000"/>
                          </a:solidFill>
                          <a:latin typeface="Tahoma"/>
                          <a:ea typeface="Tahoma"/>
                          <a:cs typeface="Tahoma"/>
                        </a:rPr>
                        <a:t>⃰</a:t>
                      </a:r>
                      <a:endParaRPr lang="el-GR" sz="1600" dirty="0">
                        <a:solidFill>
                          <a:srgbClr val="C00000"/>
                        </a:solidFill>
                      </a:endParaRPr>
                    </a:p>
                  </a:txBody>
                  <a:tcPr/>
                </a:tc>
                <a:tc>
                  <a:txBody>
                    <a:bodyPr/>
                    <a:lstStyle/>
                    <a:p>
                      <a:r>
                        <a:rPr lang="el-GR" sz="1600" dirty="0" smtClean="0"/>
                        <a:t>Ι.Ε.Ζ.Π.</a:t>
                      </a:r>
                    </a:p>
                    <a:p>
                      <a:r>
                        <a:rPr lang="el-GR" sz="1600" dirty="0" smtClean="0"/>
                        <a:t>Γιαννιτσών</a:t>
                      </a:r>
                      <a:endParaRPr lang="el-GR" sz="1600" dirty="0"/>
                    </a:p>
                  </a:txBody>
                  <a:tcPr/>
                </a:tc>
                <a:tc>
                  <a:txBody>
                    <a:bodyPr/>
                    <a:lstStyle/>
                    <a:p>
                      <a:pPr algn="ctr"/>
                      <a:r>
                        <a:rPr lang="el-GR" sz="1600" dirty="0" smtClean="0"/>
                        <a:t>66</a:t>
                      </a:r>
                      <a:endParaRPr lang="el-GR" sz="1600" dirty="0"/>
                    </a:p>
                  </a:txBody>
                  <a:tcPr/>
                </a:tc>
                <a:tc>
                  <a:txBody>
                    <a:bodyPr/>
                    <a:lstStyle/>
                    <a:p>
                      <a:pPr algn="ctr"/>
                      <a:r>
                        <a:rPr lang="el-GR" sz="1600" dirty="0" smtClean="0"/>
                        <a:t>300</a:t>
                      </a:r>
                      <a:endParaRPr lang="el-GR" sz="1600" dirty="0"/>
                    </a:p>
                  </a:txBody>
                  <a:tcPr/>
                </a:tc>
                <a:tc>
                  <a:txBody>
                    <a:bodyPr/>
                    <a:lstStyle/>
                    <a:p>
                      <a:pPr algn="ctr"/>
                      <a:r>
                        <a:rPr lang="el-GR" sz="1600" dirty="0" smtClean="0"/>
                        <a:t>150</a:t>
                      </a:r>
                      <a:endParaRPr lang="el-GR" sz="1600" dirty="0"/>
                    </a:p>
                  </a:txBody>
                  <a:tcPr/>
                </a:tc>
              </a:tr>
              <a:tr h="532963">
                <a:tc>
                  <a:txBody>
                    <a:bodyPr/>
                    <a:lstStyle/>
                    <a:p>
                      <a:r>
                        <a:rPr lang="el-GR" sz="1600" dirty="0" smtClean="0"/>
                        <a:t>Βλάστη Κοζάνης</a:t>
                      </a:r>
                      <a:endParaRPr lang="el-GR" sz="1600" dirty="0"/>
                    </a:p>
                  </a:txBody>
                  <a:tcPr/>
                </a:tc>
                <a:tc>
                  <a:txBody>
                    <a:bodyPr/>
                    <a:lstStyle/>
                    <a:p>
                      <a:r>
                        <a:rPr lang="el-GR" sz="1600" dirty="0" smtClean="0"/>
                        <a:t>Π.Κ. Κτηνοτροφίας</a:t>
                      </a:r>
                      <a:endParaRPr lang="el-GR" sz="1600" dirty="0"/>
                    </a:p>
                  </a:txBody>
                  <a:tcPr/>
                </a:tc>
                <a:tc>
                  <a:txBody>
                    <a:bodyPr/>
                    <a:lstStyle/>
                    <a:p>
                      <a:pPr algn="ctr"/>
                      <a:r>
                        <a:rPr lang="el-GR" sz="1600" dirty="0" smtClean="0"/>
                        <a:t>1</a:t>
                      </a:r>
                      <a:endParaRPr lang="el-GR" sz="1600" dirty="0"/>
                    </a:p>
                  </a:txBody>
                  <a:tcPr/>
                </a:tc>
                <a:tc>
                  <a:txBody>
                    <a:bodyPr/>
                    <a:lstStyle/>
                    <a:p>
                      <a:pPr algn="ctr"/>
                      <a:r>
                        <a:rPr lang="el-GR" sz="1600" dirty="0" smtClean="0"/>
                        <a:t>19</a:t>
                      </a:r>
                      <a:endParaRPr lang="el-GR" sz="1600" dirty="0"/>
                    </a:p>
                  </a:txBody>
                  <a:tcPr/>
                </a:tc>
                <a:tc>
                  <a:txBody>
                    <a:bodyPr/>
                    <a:lstStyle/>
                    <a:p>
                      <a:pPr algn="ctr"/>
                      <a:r>
                        <a:rPr lang="el-GR" sz="1600" dirty="0" smtClean="0"/>
                        <a:t>-</a:t>
                      </a:r>
                      <a:endParaRPr lang="el-GR" sz="1600" dirty="0"/>
                    </a:p>
                  </a:txBody>
                  <a:tcPr/>
                </a:tc>
              </a:tr>
              <a:tr h="308558">
                <a:tc gridSpan="2">
                  <a:txBody>
                    <a:bodyPr/>
                    <a:lstStyle/>
                    <a:p>
                      <a:r>
                        <a:rPr lang="el-GR" sz="1600" b="1" dirty="0" smtClean="0"/>
                        <a:t>Σύνολο</a:t>
                      </a:r>
                      <a:endParaRPr lang="el-GR" sz="1600" b="1" dirty="0"/>
                    </a:p>
                  </a:txBody>
                  <a:tcPr/>
                </a:tc>
                <a:tc hMerge="1">
                  <a:txBody>
                    <a:bodyPr/>
                    <a:lstStyle/>
                    <a:p>
                      <a:endParaRPr lang="el-GR" dirty="0"/>
                    </a:p>
                  </a:txBody>
                  <a:tcPr/>
                </a:tc>
                <a:tc>
                  <a:txBody>
                    <a:bodyPr/>
                    <a:lstStyle/>
                    <a:p>
                      <a:pPr algn="ctr"/>
                      <a:r>
                        <a:rPr lang="el-GR" sz="1600" b="1" dirty="0" smtClean="0"/>
                        <a:t>82</a:t>
                      </a:r>
                      <a:endParaRPr lang="el-GR" sz="1600" b="1" dirty="0"/>
                    </a:p>
                  </a:txBody>
                  <a:tcPr/>
                </a:tc>
                <a:tc>
                  <a:txBody>
                    <a:bodyPr/>
                    <a:lstStyle/>
                    <a:p>
                      <a:pPr algn="ctr"/>
                      <a:r>
                        <a:rPr lang="el-GR" sz="1600" b="1" dirty="0" smtClean="0"/>
                        <a:t>611</a:t>
                      </a:r>
                      <a:endParaRPr lang="el-GR" sz="1600" b="1" dirty="0"/>
                    </a:p>
                  </a:txBody>
                  <a:tcPr/>
                </a:tc>
                <a:tc>
                  <a:txBody>
                    <a:bodyPr/>
                    <a:lstStyle/>
                    <a:p>
                      <a:pPr algn="ctr"/>
                      <a:r>
                        <a:rPr lang="el-GR" sz="1600" b="1" dirty="0" smtClean="0"/>
                        <a:t>238</a:t>
                      </a:r>
                      <a:endParaRPr lang="el-GR" sz="1600" b="1" dirty="0"/>
                    </a:p>
                  </a:txBody>
                  <a:tcPr/>
                </a:tc>
              </a:tr>
              <a:tr h="1093978">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solidFill>
                            <a:srgbClr val="C00000"/>
                          </a:solidFill>
                        </a:rPr>
                        <a:t> </a:t>
                      </a:r>
                      <a:r>
                        <a:rPr lang="en-US" dirty="0" smtClean="0">
                          <a:solidFill>
                            <a:srgbClr val="C00000"/>
                          </a:solidFill>
                          <a:latin typeface="Tahoma"/>
                          <a:ea typeface="Tahoma"/>
                          <a:cs typeface="Tahoma"/>
                        </a:rPr>
                        <a:t>⃰</a:t>
                      </a:r>
                      <a:r>
                        <a:rPr lang="el-GR" dirty="0" smtClean="0">
                          <a:solidFill>
                            <a:srgbClr val="C00000"/>
                          </a:solidFill>
                          <a:latin typeface="Tahoma"/>
                          <a:ea typeface="Tahoma"/>
                          <a:cs typeface="Tahoma"/>
                        </a:rPr>
                        <a:t> Σήμερα στο Ι.Ε.Ζ.Π. εκτρέφονται  συνολικά: 53 </a:t>
                      </a:r>
                      <a:r>
                        <a:rPr kumimoji="0" lang="el-GR" sz="1800" kern="1200" dirty="0" smtClean="0">
                          <a:solidFill>
                            <a:schemeClr val="tx1"/>
                          </a:solidFill>
                          <a:latin typeface="+mn-lt"/>
                          <a:ea typeface="+mn-ea"/>
                          <a:cs typeface="Times New Roman" pitchFamily="18" charset="0"/>
                        </a:rPr>
                        <a:t>♂, </a:t>
                      </a:r>
                      <a:r>
                        <a:rPr lang="el-GR" dirty="0" smtClean="0">
                          <a:solidFill>
                            <a:srgbClr val="C00000"/>
                          </a:solidFill>
                          <a:latin typeface="Tahoma"/>
                          <a:ea typeface="Tahoma"/>
                          <a:cs typeface="Tahoma"/>
                        </a:rPr>
                        <a:t>356</a:t>
                      </a:r>
                      <a:r>
                        <a:rPr kumimoji="0" lang="el-GR" sz="1800" kern="1200" dirty="0" smtClean="0">
                          <a:solidFill>
                            <a:schemeClr val="dk1"/>
                          </a:solidFill>
                          <a:latin typeface="+mn-lt"/>
                          <a:ea typeface="+mn-ea"/>
                          <a:cs typeface="Times New Roman" pitchFamily="18" charset="0"/>
                        </a:rPr>
                        <a:t>♀, </a:t>
                      </a:r>
                      <a:r>
                        <a:rPr kumimoji="0" lang="el-GR" sz="1800" kern="1200" dirty="0" smtClean="0">
                          <a:solidFill>
                            <a:srgbClr val="C00000"/>
                          </a:solidFill>
                          <a:latin typeface="+mn-lt"/>
                          <a:ea typeface="+mn-ea"/>
                          <a:cs typeface="Times New Roman" pitchFamily="18" charset="0"/>
                        </a:rPr>
                        <a:t>108</a:t>
                      </a:r>
                      <a:r>
                        <a:rPr kumimoji="0" lang="el-GR" sz="1800" kern="1200" dirty="0" smtClean="0">
                          <a:solidFill>
                            <a:schemeClr val="tx1"/>
                          </a:solidFill>
                          <a:latin typeface="+mn-lt"/>
                          <a:ea typeface="+mn-ea"/>
                          <a:cs typeface="Times New Roman" pitchFamily="18" charset="0"/>
                        </a:rPr>
                        <a:t>♂ &gt; 1 έτους και </a:t>
                      </a:r>
                      <a:r>
                        <a:rPr kumimoji="0" lang="el-GR" sz="1800" kern="1200" dirty="0" smtClean="0">
                          <a:solidFill>
                            <a:srgbClr val="C00000"/>
                          </a:solidFill>
                          <a:latin typeface="+mn-lt"/>
                          <a:ea typeface="+mn-ea"/>
                          <a:cs typeface="Times New Roman" pitchFamily="18" charset="0"/>
                        </a:rPr>
                        <a:t>123</a:t>
                      </a:r>
                      <a:r>
                        <a:rPr kumimoji="0" lang="el-GR" sz="1800" kern="1200" dirty="0" smtClean="0">
                          <a:solidFill>
                            <a:schemeClr val="tx1"/>
                          </a:solidFill>
                          <a:latin typeface="+mn-lt"/>
                          <a:ea typeface="+mn-ea"/>
                          <a:cs typeface="Times New Roman" pitchFamily="18" charset="0"/>
                        </a:rPr>
                        <a:t>♂ &gt; 1 έτους = 640 κεφαλές</a:t>
                      </a:r>
                      <a:endParaRPr lang="el-GR" b="1" dirty="0"/>
                    </a:p>
                  </a:txBody>
                  <a:tcPr/>
                </a:tc>
                <a:tc hMerge="1">
                  <a:txBody>
                    <a:bodyPr/>
                    <a:lstStyle/>
                    <a:p>
                      <a:endParaRPr lang="el-GR"/>
                    </a:p>
                  </a:txBody>
                  <a:tcPr/>
                </a:tc>
                <a:tc hMerge="1">
                  <a:txBody>
                    <a:bodyPr/>
                    <a:lstStyle/>
                    <a:p>
                      <a:pPr algn="ctr"/>
                      <a:endParaRPr lang="el-GR" b="1" dirty="0"/>
                    </a:p>
                  </a:txBody>
                  <a:tcPr/>
                </a:tc>
                <a:tc hMerge="1">
                  <a:txBody>
                    <a:bodyPr/>
                    <a:lstStyle/>
                    <a:p>
                      <a:pPr algn="ctr"/>
                      <a:endParaRPr lang="el-GR" b="1" dirty="0"/>
                    </a:p>
                  </a:txBody>
                  <a:tcPr/>
                </a:tc>
                <a:tc hMerge="1">
                  <a:txBody>
                    <a:bodyPr/>
                    <a:lstStyle/>
                    <a:p>
                      <a:pPr algn="ctr"/>
                      <a:endParaRPr lang="el-GR" b="1"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357166"/>
            <a:ext cx="7786742" cy="857256"/>
          </a:xfrm>
        </p:spPr>
        <p:txBody>
          <a:bodyPr>
            <a:normAutofit/>
          </a:bodyPr>
          <a:lstStyle/>
          <a:p>
            <a:r>
              <a:rPr lang="el-GR" sz="2800" b="1" dirty="0" smtClean="0">
                <a:latin typeface="+mn-lt"/>
                <a:cs typeface="Times New Roman" pitchFamily="18" charset="0"/>
              </a:rPr>
              <a:t>    Μορφολογικα χαρακτηριστικα τησ φυλησ </a:t>
            </a:r>
            <a:endParaRPr lang="el-GR" sz="2800" dirty="0">
              <a:latin typeface="+mn-lt"/>
              <a:cs typeface="Times New Roman" pitchFamily="18" charset="0"/>
            </a:endParaRPr>
          </a:p>
        </p:txBody>
      </p:sp>
      <p:sp>
        <p:nvSpPr>
          <p:cNvPr id="3" name="2 - Θέση περιεχομένου"/>
          <p:cNvSpPr>
            <a:spLocks noGrp="1"/>
          </p:cNvSpPr>
          <p:nvPr>
            <p:ph idx="1"/>
          </p:nvPr>
        </p:nvSpPr>
        <p:spPr>
          <a:xfrm>
            <a:off x="457200" y="1214422"/>
            <a:ext cx="8229600" cy="5214974"/>
          </a:xfrm>
        </p:spPr>
        <p:txBody>
          <a:bodyPr>
            <a:normAutofit/>
          </a:bodyPr>
          <a:lstStyle/>
          <a:p>
            <a:pPr>
              <a:buNone/>
            </a:pPr>
            <a:r>
              <a:rPr lang="el-GR" sz="1800" b="1" dirty="0" smtClean="0"/>
              <a:t>    </a:t>
            </a:r>
            <a:r>
              <a:rPr lang="el-GR" sz="1800" b="1" dirty="0" smtClean="0">
                <a:solidFill>
                  <a:schemeClr val="tx1"/>
                </a:solidFill>
              </a:rPr>
              <a:t>Η φυλή κατατάσσεται στα </a:t>
            </a:r>
            <a:r>
              <a:rPr lang="el-GR" sz="1800" b="1" dirty="0" smtClean="0">
                <a:solidFill>
                  <a:srgbClr val="C00000"/>
                </a:solidFill>
              </a:rPr>
              <a:t>ομοιόμαλλα πρόβατα </a:t>
            </a:r>
            <a:r>
              <a:rPr lang="el-GR" sz="1800" b="1" dirty="0" smtClean="0">
                <a:solidFill>
                  <a:schemeClr val="tx1"/>
                </a:solidFill>
              </a:rPr>
              <a:t>και το έριο καλύπτει ολόκληρο το σώμα εκτός από το κεφάλι, το κάτω μέρος του λαιμού, τη κοιλιά και τα άκρα </a:t>
            </a:r>
          </a:p>
          <a:p>
            <a:pPr>
              <a:buClr>
                <a:schemeClr val="accent2">
                  <a:lumMod val="50000"/>
                </a:schemeClr>
              </a:buClr>
              <a:buFont typeface="Wingdings" pitchFamily="2" charset="2"/>
              <a:buChar char="v"/>
            </a:pPr>
            <a:r>
              <a:rPr lang="el-GR" sz="1800" b="1" dirty="0" smtClean="0">
                <a:solidFill>
                  <a:schemeClr val="accent5">
                    <a:lumMod val="50000"/>
                  </a:schemeClr>
                </a:solidFill>
              </a:rPr>
              <a:t>Ο χρωματισμός της φυλής</a:t>
            </a:r>
          </a:p>
          <a:p>
            <a:pPr>
              <a:buClr>
                <a:schemeClr val="accent2">
                  <a:lumMod val="50000"/>
                </a:schemeClr>
              </a:buClr>
              <a:buFont typeface="Wingdings" pitchFamily="2" charset="2"/>
              <a:buChar char="ü"/>
            </a:pPr>
            <a:r>
              <a:rPr lang="el-GR" sz="1800" dirty="0" smtClean="0"/>
              <a:t>είναι λευκός</a:t>
            </a:r>
          </a:p>
          <a:p>
            <a:pPr>
              <a:buClr>
                <a:schemeClr val="accent2">
                  <a:lumMod val="50000"/>
                </a:schemeClr>
              </a:buClr>
              <a:buFont typeface="Wingdings" pitchFamily="2" charset="2"/>
              <a:buChar char="ü"/>
            </a:pPr>
            <a:r>
              <a:rPr lang="el-GR" sz="1800" dirty="0" smtClean="0"/>
              <a:t>τα περισσότερα ζώα φέρουν το χαρακτηριστικό μαύρο δακτυλίδι γύρω από τα μάτια</a:t>
            </a:r>
          </a:p>
          <a:p>
            <a:pPr>
              <a:buClr>
                <a:schemeClr val="accent2">
                  <a:lumMod val="50000"/>
                </a:schemeClr>
              </a:buClr>
              <a:buFont typeface="Wingdings" pitchFamily="2" charset="2"/>
              <a:buChar char="ü"/>
            </a:pPr>
            <a:r>
              <a:rPr lang="el-GR" sz="1800" dirty="0" smtClean="0"/>
              <a:t>ένα μικρό ποσοστό παρουσιάζεται με τελείως λευκό κεφάλι</a:t>
            </a:r>
          </a:p>
          <a:p>
            <a:pPr>
              <a:buFont typeface="Wingdings" pitchFamily="2" charset="2"/>
              <a:buChar char="ü"/>
            </a:pPr>
            <a:endParaRPr lang="el-GR" sz="1800" dirty="0" smtClean="0"/>
          </a:p>
          <a:p>
            <a:pPr>
              <a:buFont typeface="Wingdings" pitchFamily="2" charset="2"/>
              <a:buChar char="ü"/>
            </a:pPr>
            <a:endParaRPr lang="el-GR" sz="1800" dirty="0" smtClean="0"/>
          </a:p>
          <a:p>
            <a:pPr>
              <a:buFont typeface="Wingdings" pitchFamily="2" charset="2"/>
              <a:buChar char="ü"/>
            </a:pPr>
            <a:endParaRPr lang="el-GR" sz="1800" dirty="0" smtClean="0"/>
          </a:p>
          <a:p>
            <a:pPr>
              <a:buFont typeface="Wingdings" pitchFamily="2" charset="2"/>
              <a:buChar char="ü"/>
            </a:pPr>
            <a:endParaRPr lang="el-GR" sz="1800" dirty="0" smtClean="0"/>
          </a:p>
          <a:p>
            <a:pPr>
              <a:buFont typeface="Wingdings" pitchFamily="2" charset="2"/>
              <a:buChar char="ü"/>
            </a:pPr>
            <a:endParaRPr lang="el-GR" sz="1800" dirty="0" smtClean="0"/>
          </a:p>
          <a:p>
            <a:pPr>
              <a:buFont typeface="Wingdings" pitchFamily="2" charset="2"/>
              <a:buChar char="Ø"/>
            </a:pPr>
            <a:endParaRPr lang="el-GR" sz="1800" b="1" dirty="0"/>
          </a:p>
        </p:txBody>
      </p:sp>
      <p:pic>
        <p:nvPicPr>
          <p:cNvPr id="4" name="3 - Εικόνα" descr="C:\Users\Vladimiros\Desktop\ΕΖΕ-Φλώρινα\Νέος φάκελος\P1010012.JPG"/>
          <p:cNvPicPr/>
          <p:nvPr/>
        </p:nvPicPr>
        <p:blipFill>
          <a:blip r:embed="rId2" cstate="print"/>
          <a:srcRect/>
          <a:stretch>
            <a:fillRect/>
          </a:stretch>
        </p:blipFill>
        <p:spPr bwMode="auto">
          <a:xfrm>
            <a:off x="428596" y="3714752"/>
            <a:ext cx="3857652" cy="2857520"/>
          </a:xfrm>
          <a:prstGeom prst="rect">
            <a:avLst/>
          </a:prstGeom>
          <a:noFill/>
          <a:ln w="9525">
            <a:noFill/>
            <a:miter lim="800000"/>
            <a:headEnd/>
            <a:tailEnd/>
          </a:ln>
        </p:spPr>
      </p:pic>
      <p:pic>
        <p:nvPicPr>
          <p:cNvPr id="7" name="6 - Εικόνα" descr="C:\Users\Vladimiros\Desktop\ΕΖΕ-Φλώρινα\25-7-2013\100OLYMP\ΕΠΙΛΟΓΕΣ\ΠΡΟΒΑΤΙΝΑ\P1010034.JPG"/>
          <p:cNvPicPr/>
          <p:nvPr/>
        </p:nvPicPr>
        <p:blipFill>
          <a:blip r:embed="rId3" cstate="print"/>
          <a:srcRect/>
          <a:stretch>
            <a:fillRect/>
          </a:stretch>
        </p:blipFill>
        <p:spPr bwMode="auto">
          <a:xfrm>
            <a:off x="4643438" y="3714752"/>
            <a:ext cx="4029075" cy="2933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1009</TotalTime>
  <Words>1667</Words>
  <Application>Microsoft Office PowerPoint</Application>
  <PresentationFormat>Προβολή στην οθόνη (4:3)</PresentationFormat>
  <Paragraphs>226</Paragraphs>
  <Slides>17</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Διαστημικό</vt:lpstr>
      <vt:lpstr>Διαφάνεια 1</vt:lpstr>
      <vt:lpstr>ΕΙΣΑΓΩΓΗ</vt:lpstr>
      <vt:lpstr>Η ΑΠΩΛΕΙΑ ΓΕΝΕΤΙΚΟΥ ΥΛΙΚΟΥ ΠΡΟΒΑΤΩΝ</vt:lpstr>
      <vt:lpstr>ΔΙΑΣΩΣΗ ΤΩΝ ΓΕΝΕΤΙΚΩΝ ΠΟΡΩΝ</vt:lpstr>
      <vt:lpstr>Η ΔΙΑΔΡΟΜΗ ΤΗΣ ΦΥΛΗΣ ΦΛΩΡΙΝΑΣ ΤΑ ΤΕΛΕΥΤΑΙΑ 70 ΧΡΟΝΙΑ</vt:lpstr>
      <vt:lpstr>Διαφάνεια 6</vt:lpstr>
      <vt:lpstr>Διαφάνεια 7</vt:lpstr>
      <vt:lpstr> Η φυλη ΠρΟΒΑΤΩΝ Φλωρινασ σημερα </vt:lpstr>
      <vt:lpstr>    Μορφολογικα χαρακτηριστικα τησ φυλησ </vt:lpstr>
      <vt:lpstr>    Μορφολογικα χαρακτηριστικα τησ φυλησ </vt:lpstr>
      <vt:lpstr>    Μορφολογικα χαρακτηριστικα τησ φυλησ </vt:lpstr>
      <vt:lpstr>    ΠΑΡΑΓΩΓΙΚΑ  χαρακτηριστικα τησ φυλησ </vt:lpstr>
      <vt:lpstr>    ΠΑΡΑΓΩΓΙΚΑ  χαρακτηριστικα τησ φυλησ </vt:lpstr>
      <vt:lpstr>    ΠΑΡΑΓΩΓΙΚΑ  χαρακτηριστικα τησ φυλησ </vt:lpstr>
      <vt:lpstr>Διαφάνεια 15</vt:lpstr>
      <vt:lpstr>ΟΙ ΙδιαιτερΟτητΕΣ τηΣ φυλΗΣ</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ΤΟ ΠΡΟΒΑΤΟ ΤΗΣ ΦΥΛΗΣ ΦΛΩΡΙΝΑΣ (ή ΠΕΛΑΓΟΝΙΑΣ)</dc:title>
  <dc:creator>user</dc:creator>
  <cp:lastModifiedBy>user</cp:lastModifiedBy>
  <cp:revision>173</cp:revision>
  <dcterms:created xsi:type="dcterms:W3CDTF">2013-09-25T08:49:37Z</dcterms:created>
  <dcterms:modified xsi:type="dcterms:W3CDTF">2017-02-02T07:14:12Z</dcterms:modified>
</cp:coreProperties>
</file>